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0"/>
  </p:notesMasterIdLst>
  <p:sldIdLst>
    <p:sldId id="418" r:id="rId5"/>
    <p:sldId id="426" r:id="rId6"/>
    <p:sldId id="445" r:id="rId7"/>
    <p:sldId id="433" r:id="rId8"/>
    <p:sldId id="429" r:id="rId9"/>
    <p:sldId id="417" r:id="rId10"/>
    <p:sldId id="448" r:id="rId11"/>
    <p:sldId id="434" r:id="rId12"/>
    <p:sldId id="436" r:id="rId13"/>
    <p:sldId id="530" r:id="rId14"/>
    <p:sldId id="439" r:id="rId15"/>
    <p:sldId id="447" r:id="rId16"/>
    <p:sldId id="441" r:id="rId17"/>
    <p:sldId id="440" r:id="rId18"/>
    <p:sldId id="454" r:id="rId19"/>
  </p:sldIdLst>
  <p:sldSz cx="20104100" cy="11309350"/>
  <p:notesSz cx="20104100" cy="11309350"/>
  <p:embeddedFontLst>
    <p:embeddedFont>
      <p:font typeface="Poppins" panose="00000500000000000000" pitchFamily="2" charset="0"/>
      <p:regular r:id="rId21"/>
      <p:bold r:id="rId22"/>
      <p:italic r:id="rId23"/>
      <p:boldItalic r:id="rId24"/>
    </p:embeddedFont>
    <p:embeddedFont>
      <p:font typeface="Poppins Light" panose="00000400000000000000" pitchFamily="2" charset="0"/>
      <p:regular r:id="rId25"/>
      <p:italic r:id="rId26"/>
    </p:embeddedFont>
    <p:embeddedFont>
      <p:font typeface="Poppins SemiBold" panose="00000700000000000000" pitchFamily="2" charset="0"/>
      <p:regular r:id="rId27"/>
      <p:bold r:id="rId28"/>
      <p:italic r:id="rId29"/>
      <p:boldItalic r:id="rId30"/>
    </p:embeddedFont>
    <p:embeddedFont>
      <p:font typeface="Proxima Nova Semibold" panose="020B0604020202020204" charset="0"/>
      <p:regular r:id="rId31"/>
      <p:bold r:id="rId32"/>
    </p:embeddedFont>
  </p:embeddedFontLst>
  <p:defaultTextStyle>
    <a:defPPr>
      <a:defRPr lang="en-US"/>
    </a:defPPr>
    <a:lvl1pPr marL="0" algn="l" defTabSz="914357" rtl="0" eaLnBrk="1" latinLnBrk="0" hangingPunct="1">
      <a:defRPr sz="1801" kern="1200">
        <a:solidFill>
          <a:schemeClr val="tx1"/>
        </a:solidFill>
        <a:latin typeface="+mn-lt"/>
        <a:ea typeface="+mn-ea"/>
        <a:cs typeface="+mn-cs"/>
      </a:defRPr>
    </a:lvl1pPr>
    <a:lvl2pPr marL="457179" algn="l" defTabSz="914357" rtl="0" eaLnBrk="1" latinLnBrk="0" hangingPunct="1">
      <a:defRPr sz="1801" kern="1200">
        <a:solidFill>
          <a:schemeClr val="tx1"/>
        </a:solidFill>
        <a:latin typeface="+mn-lt"/>
        <a:ea typeface="+mn-ea"/>
        <a:cs typeface="+mn-cs"/>
      </a:defRPr>
    </a:lvl2pPr>
    <a:lvl3pPr marL="914357" algn="l" defTabSz="914357" rtl="0" eaLnBrk="1" latinLnBrk="0" hangingPunct="1">
      <a:defRPr sz="1801" kern="1200">
        <a:solidFill>
          <a:schemeClr val="tx1"/>
        </a:solidFill>
        <a:latin typeface="+mn-lt"/>
        <a:ea typeface="+mn-ea"/>
        <a:cs typeface="+mn-cs"/>
      </a:defRPr>
    </a:lvl3pPr>
    <a:lvl4pPr marL="1371536" algn="l" defTabSz="914357" rtl="0" eaLnBrk="1" latinLnBrk="0" hangingPunct="1">
      <a:defRPr sz="1801" kern="1200">
        <a:solidFill>
          <a:schemeClr val="tx1"/>
        </a:solidFill>
        <a:latin typeface="+mn-lt"/>
        <a:ea typeface="+mn-ea"/>
        <a:cs typeface="+mn-cs"/>
      </a:defRPr>
    </a:lvl4pPr>
    <a:lvl5pPr marL="1828715" algn="l" defTabSz="914357" rtl="0" eaLnBrk="1" latinLnBrk="0" hangingPunct="1">
      <a:defRPr sz="1801" kern="1200">
        <a:solidFill>
          <a:schemeClr val="tx1"/>
        </a:solidFill>
        <a:latin typeface="+mn-lt"/>
        <a:ea typeface="+mn-ea"/>
        <a:cs typeface="+mn-cs"/>
      </a:defRPr>
    </a:lvl5pPr>
    <a:lvl6pPr marL="2285893" algn="l" defTabSz="914357" rtl="0" eaLnBrk="1" latinLnBrk="0" hangingPunct="1">
      <a:defRPr sz="1801" kern="1200">
        <a:solidFill>
          <a:schemeClr val="tx1"/>
        </a:solidFill>
        <a:latin typeface="+mn-lt"/>
        <a:ea typeface="+mn-ea"/>
        <a:cs typeface="+mn-cs"/>
      </a:defRPr>
    </a:lvl6pPr>
    <a:lvl7pPr marL="2743072" algn="l" defTabSz="914357" rtl="0" eaLnBrk="1" latinLnBrk="0" hangingPunct="1">
      <a:defRPr sz="1801" kern="1200">
        <a:solidFill>
          <a:schemeClr val="tx1"/>
        </a:solidFill>
        <a:latin typeface="+mn-lt"/>
        <a:ea typeface="+mn-ea"/>
        <a:cs typeface="+mn-cs"/>
      </a:defRPr>
    </a:lvl7pPr>
    <a:lvl8pPr marL="3200252" algn="l" defTabSz="914357" rtl="0" eaLnBrk="1" latinLnBrk="0" hangingPunct="1">
      <a:defRPr sz="1801" kern="1200">
        <a:solidFill>
          <a:schemeClr val="tx1"/>
        </a:solidFill>
        <a:latin typeface="+mn-lt"/>
        <a:ea typeface="+mn-ea"/>
        <a:cs typeface="+mn-cs"/>
      </a:defRPr>
    </a:lvl8pPr>
    <a:lvl9pPr marL="3657431" algn="l" defTabSz="914357" rtl="0" eaLnBrk="1" latinLnBrk="0" hangingPunct="1">
      <a:defRPr sz="1801"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FD36CBA-D1AF-4214-93E4-18E51DD16C10}">
          <p14:sldIdLst>
            <p14:sldId id="418"/>
          </p14:sldIdLst>
        </p14:section>
        <p14:section name="Built for all: healthy and green" id="{352A4E2F-8040-4051-90E8-2B4ED69819E0}">
          <p14:sldIdLst>
            <p14:sldId id="426"/>
            <p14:sldId id="445"/>
            <p14:sldId id="433"/>
            <p14:sldId id="429"/>
            <p14:sldId id="417"/>
            <p14:sldId id="448"/>
            <p14:sldId id="434"/>
            <p14:sldId id="436"/>
            <p14:sldId id="530"/>
            <p14:sldId id="439"/>
            <p14:sldId id="447"/>
            <p14:sldId id="441"/>
            <p14:sldId id="440"/>
            <p14:sldId id="45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FCDB957-2DC7-0B3E-5A02-335A8A85E6E5}" name="Natasha Sudan" initials="NS" userId="S::nsudan@engineeringuk.com::c2080643-0b4f-4c71-aeed-30e144c1408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13F"/>
    <a:srgbClr val="C114C6"/>
    <a:srgbClr val="FEC700"/>
    <a:srgbClr val="FEC759"/>
    <a:srgbClr val="F70059"/>
    <a:srgbClr val="3DF9F4"/>
    <a:srgbClr val="14ED99"/>
    <a:srgbClr val="27203E"/>
    <a:srgbClr val="E20014"/>
    <a:srgbClr val="F700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EB53D0-F08D-438D-B166-3B5EA24CB66E}" v="61" dt="2025-10-13T10:03:11.44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221" autoAdjust="0"/>
  </p:normalViewPr>
  <p:slideViewPr>
    <p:cSldViewPr snapToGrid="0">
      <p:cViewPr>
        <p:scale>
          <a:sx n="64" d="100"/>
          <a:sy n="64" d="100"/>
        </p:scale>
        <p:origin x="774" y="72"/>
      </p:cViewPr>
      <p:guideLst/>
    </p:cSldViewPr>
  </p:slideViewPr>
  <p:outlineViewPr>
    <p:cViewPr>
      <p:scale>
        <a:sx n="33" d="100"/>
        <a:sy n="33" d="100"/>
      </p:scale>
      <p:origin x="0" y="-6864"/>
    </p:cViewPr>
  </p:outlineViewPr>
  <p:notesTextViewPr>
    <p:cViewPr>
      <p:scale>
        <a:sx n="1" d="1"/>
        <a:sy n="1" d="1"/>
      </p:scale>
      <p:origin x="0" y="0"/>
    </p:cViewPr>
  </p:notesTextViewPr>
  <p:sorterViewPr>
    <p:cViewPr>
      <p:scale>
        <a:sx n="100" d="100"/>
        <a:sy n="100" d="100"/>
      </p:scale>
      <p:origin x="0" y="-8120"/>
    </p:cViewPr>
  </p:sorterViewPr>
  <p:notesViewPr>
    <p:cSldViewPr snapToGrid="0">
      <p:cViewPr>
        <p:scale>
          <a:sx n="70" d="100"/>
          <a:sy n="70" d="100"/>
        </p:scale>
        <p:origin x="32" y="-4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font" Target="fonts/font12.fntdata"/><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b="0" i="0">
                <a:latin typeface="Poppins Light" pitchFamily="2" charset="77"/>
              </a:defRPr>
            </a:lvl1pPr>
          </a:lstStyle>
          <a:p>
            <a:endParaRPr 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b="0" i="0">
                <a:latin typeface="Poppins Light" pitchFamily="2" charset="77"/>
              </a:defRPr>
            </a:lvl1pPr>
          </a:lstStyle>
          <a:p>
            <a:fld id="{F49D8397-BAE7-8C41-B51B-46E6286A9C08}" type="datetimeFigureOut">
              <a:rPr lang="en-US" smtClean="0"/>
              <a:pPr/>
              <a:t>10/21/2025</a:t>
            </a:fld>
            <a:endParaRPr 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b="0" i="0">
                <a:latin typeface="Poppins Light" pitchFamily="2" charset="77"/>
              </a:defRPr>
            </a:lvl1pPr>
          </a:lstStyle>
          <a:p>
            <a:endParaRPr 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b="0" i="0">
                <a:latin typeface="Poppins Light" pitchFamily="2" charset="77"/>
              </a:defRPr>
            </a:lvl1pPr>
          </a:lstStyle>
          <a:p>
            <a:fld id="{B0F6247D-5FE6-DE41-92C7-B7BE717BF38F}" type="slidenum">
              <a:rPr lang="en-US" smtClean="0"/>
              <a:pPr/>
              <a:t>‹#›</a:t>
            </a:fld>
            <a:endParaRPr lang="en-US"/>
          </a:p>
        </p:txBody>
      </p:sp>
    </p:spTree>
    <p:extLst>
      <p:ext uri="{BB962C8B-B14F-4D97-AF65-F5344CB8AC3E}">
        <p14:creationId xmlns:p14="http://schemas.microsoft.com/office/powerpoint/2010/main" val="3293966806"/>
      </p:ext>
    </p:extLst>
  </p:cSld>
  <p:clrMap bg1="lt1" tx1="dk1" bg2="lt2" tx2="dk2" accent1="accent1" accent2="accent2" accent3="accent3" accent4="accent4" accent5="accent5" accent6="accent6" hlink="hlink" folHlink="folHlink"/>
  <p:notesStyle>
    <a:lvl1pPr marL="0" algn="l" defTabSz="914357" rtl="0" eaLnBrk="1" latinLnBrk="0" hangingPunct="1">
      <a:defRPr sz="1200" b="0" i="0" kern="1200">
        <a:solidFill>
          <a:schemeClr val="tx1"/>
        </a:solidFill>
        <a:latin typeface="Poppins Light" pitchFamily="2" charset="77"/>
        <a:ea typeface="+mn-ea"/>
        <a:cs typeface="+mn-cs"/>
      </a:defRPr>
    </a:lvl1pPr>
    <a:lvl2pPr marL="457179" algn="l" defTabSz="914357" rtl="0" eaLnBrk="1" latinLnBrk="0" hangingPunct="1">
      <a:defRPr sz="1200" b="0" i="0" kern="1200">
        <a:solidFill>
          <a:schemeClr val="tx1"/>
        </a:solidFill>
        <a:latin typeface="Poppins Light" pitchFamily="2" charset="77"/>
        <a:ea typeface="+mn-ea"/>
        <a:cs typeface="+mn-cs"/>
      </a:defRPr>
    </a:lvl2pPr>
    <a:lvl3pPr marL="914357" algn="l" defTabSz="914357" rtl="0" eaLnBrk="1" latinLnBrk="0" hangingPunct="1">
      <a:defRPr sz="1200" b="0" i="0" kern="1200">
        <a:solidFill>
          <a:schemeClr val="tx1"/>
        </a:solidFill>
        <a:latin typeface="Poppins Light" pitchFamily="2" charset="77"/>
        <a:ea typeface="+mn-ea"/>
        <a:cs typeface="+mn-cs"/>
      </a:defRPr>
    </a:lvl3pPr>
    <a:lvl4pPr marL="1371536" algn="l" defTabSz="914357" rtl="0" eaLnBrk="1" latinLnBrk="0" hangingPunct="1">
      <a:defRPr sz="1200" b="0" i="0" kern="1200">
        <a:solidFill>
          <a:schemeClr val="tx1"/>
        </a:solidFill>
        <a:latin typeface="Poppins Light" pitchFamily="2" charset="77"/>
        <a:ea typeface="+mn-ea"/>
        <a:cs typeface="+mn-cs"/>
      </a:defRPr>
    </a:lvl4pPr>
    <a:lvl5pPr marL="1828715" algn="l" defTabSz="914357" rtl="0" eaLnBrk="1" latinLnBrk="0" hangingPunct="1">
      <a:defRPr sz="1200" b="0" i="0" kern="1200">
        <a:solidFill>
          <a:schemeClr val="tx1"/>
        </a:solidFill>
        <a:latin typeface="Poppins Light" pitchFamily="2" charset="77"/>
        <a:ea typeface="+mn-ea"/>
        <a:cs typeface="+mn-cs"/>
      </a:defRPr>
    </a:lvl5pPr>
    <a:lvl6pPr marL="2285893" algn="l" defTabSz="914357" rtl="0" eaLnBrk="1" latinLnBrk="0" hangingPunct="1">
      <a:defRPr sz="1200" kern="1200">
        <a:solidFill>
          <a:schemeClr val="tx1"/>
        </a:solidFill>
        <a:latin typeface="+mn-lt"/>
        <a:ea typeface="+mn-ea"/>
        <a:cs typeface="+mn-cs"/>
      </a:defRPr>
    </a:lvl6pPr>
    <a:lvl7pPr marL="2743072" algn="l" defTabSz="914357" rtl="0" eaLnBrk="1" latinLnBrk="0" hangingPunct="1">
      <a:defRPr sz="1200" kern="1200">
        <a:solidFill>
          <a:schemeClr val="tx1"/>
        </a:solidFill>
        <a:latin typeface="+mn-lt"/>
        <a:ea typeface="+mn-ea"/>
        <a:cs typeface="+mn-cs"/>
      </a:defRPr>
    </a:lvl7pPr>
    <a:lvl8pPr marL="3200252" algn="l" defTabSz="914357" rtl="0" eaLnBrk="1" latinLnBrk="0" hangingPunct="1">
      <a:defRPr sz="1200" kern="1200">
        <a:solidFill>
          <a:schemeClr val="tx1"/>
        </a:solidFill>
        <a:latin typeface="+mn-lt"/>
        <a:ea typeface="+mn-ea"/>
        <a:cs typeface="+mn-cs"/>
      </a:defRPr>
    </a:lvl8pPr>
    <a:lvl9pPr marL="3657431" algn="l" defTabSz="91435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tinkercad.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s://www.thebigbang.org.uk/the-big-bang-competition/the-big-bang-project-gallery-entry/" TargetMode="External"/><Relationship Id="rId3" Type="http://schemas.openxmlformats.org/officeDocument/2006/relationships/hyperlink" Target="https://thisisengineering.org.uk/people/nora-schillinger/" TargetMode="External"/><Relationship Id="rId7" Type="http://schemas.openxmlformats.org/officeDocument/2006/relationships/hyperlink" Target="https://www.thebigbang.org.uk/media/435jvpid/certificates-rewards-and-gameboard-big-bang-challenge.zip"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neonfutures.org.uk/resource/postcards-green-careers/" TargetMode="External"/><Relationship Id="rId5" Type="http://schemas.openxmlformats.org/officeDocument/2006/relationships/hyperlink" Target="https://www.gov.uk/government/organisations/innovate-uk" TargetMode="External"/><Relationship Id="rId4" Type="http://schemas.openxmlformats.org/officeDocument/2006/relationships/hyperlink" Target="https://thisisengineering.org.uk/people/dr-enass-abo-hamed/" TargetMode="External"/><Relationship Id="rId9" Type="http://schemas.openxmlformats.org/officeDocument/2006/relationships/hyperlink" Target="https://www.thebigbang.org.uk/the-big-bang-competition/"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ukgbc.org/our-work/topics/embodied-ecological-impacts/" TargetMode="External"/><Relationship Id="rId3" Type="http://schemas.openxmlformats.org/officeDocument/2006/relationships/hyperlink" Target="https://research.ukhsa.gov.uk/our-research/damp-and-mould/" TargetMode="External"/><Relationship Id="rId7" Type="http://schemas.openxmlformats.org/officeDocument/2006/relationships/hyperlink" Target="https://www.youtube.com/watch?v=-H-uuOBUs5s&amp;t=54s"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sc-production-2021.s3.eu-west-2.amazonaws.com/wp-content/uploads/2023/09/06143139/ESC_WHP_22-23_Report_Final.pdf" TargetMode="External"/><Relationship Id="rId5" Type="http://schemas.openxmlformats.org/officeDocument/2006/relationships/hyperlink" Target="https://www.changeworks.org.uk/improve-my-home/what-is-retrofit/" TargetMode="External"/><Relationship Id="rId4" Type="http://schemas.openxmlformats.org/officeDocument/2006/relationships/hyperlink" Target="https://www.independent.co.uk/health-and-fitness/home-air-quality-b2612521.html"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www.ons.gov.uk/peoplepopulationandcommunity/housing/articles/ageofthepropertyisthebiggestsinglefactorinenergyefficiencyofhomes/2021-11-01" TargetMode="External"/><Relationship Id="rId3" Type="http://schemas.openxmlformats.org/officeDocument/2006/relationships/hyperlink" Target="https://es.catapult.org.uk/insight/grid-impacts-of-heat-pumps-evs-and-solar-revealed" TargetMode="External"/><Relationship Id="rId7" Type="http://schemas.openxmlformats.org/officeDocument/2006/relationships/hyperlink" Target="https://data.geods.ac.uk/dataset/dwelling-ages-and-prices"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ons.gov.uk/methodology/geography/geographicalproducts/ruralurbanclassifications/2011ruralurbanclassification" TargetMode="External"/><Relationship Id="rId5" Type="http://schemas.openxmlformats.org/officeDocument/2006/relationships/hyperlink" Target="https://www.ons.gov.uk/employmentandlabourmarket/peopleinwork/earningsandworkinghours/datasets/smallareaincomeestimatesformiddlelayersuperoutputareasenglandandwales" TargetMode="External"/><Relationship Id="rId4" Type="http://schemas.openxmlformats.org/officeDocument/2006/relationships/hyperlink" Target="https://www.nomisweb.co.uk/sources/census_2011" TargetMode="External"/><Relationship Id="rId9" Type="http://schemas.openxmlformats.org/officeDocument/2006/relationships/hyperlink" Target="https://www.gov.uk/government/statistics/council-tax-stock-of-properties-2021/council-tax-stock-of-properties-statistical-summary"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healthyhomes.org.uk/smart-sensors/" TargetMode="External"/><Relationship Id="rId3" Type="http://schemas.openxmlformats.org/officeDocument/2006/relationships/hyperlink" Target="https://www.changeworks.org.uk/energy-advice/" TargetMode="External"/><Relationship Id="rId7" Type="http://schemas.openxmlformats.org/officeDocument/2006/relationships/hyperlink" Target="https://ohomes.co.uk/" TargetMode="External"/><Relationship Id="rId12" Type="http://schemas.openxmlformats.org/officeDocument/2006/relationships/hyperlink" Target="https://www.airex.tech/ourstory"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s.catapult.org.uk/project/warm-home-prescription/" TargetMode="External"/><Relationship Id="rId11" Type="http://schemas.openxmlformats.org/officeDocument/2006/relationships/hyperlink" Target="https://es.catapult.org.uk/project/senergy-innovative-solar-thermal/" TargetMode="External"/><Relationship Id="rId5" Type="http://schemas.openxmlformats.org/officeDocument/2006/relationships/hyperlink" Target="https://www.youtube.com/watch?v=_0LFxpxNPMw" TargetMode="External"/><Relationship Id="rId10" Type="http://schemas.openxmlformats.org/officeDocument/2006/relationships/hyperlink" Target="https://neonfutures.org.uk/case-study/mechanical-engineer-jaz-rabadia/" TargetMode="External"/><Relationship Id="rId4" Type="http://schemas.openxmlformats.org/officeDocument/2006/relationships/hyperlink" Target="https://zypho.uk/" TargetMode="External"/><Relationship Id="rId9" Type="http://schemas.openxmlformats.org/officeDocument/2006/relationships/hyperlink" Target="https://neonfutures.org.uk/case-study/mechanical-engineer-sally-biddlecombe/"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latin typeface="Poppins Light"/>
              <a:cs typeface="Poppins Light"/>
            </a:endParaRPr>
          </a:p>
        </p:txBody>
      </p:sp>
      <p:sp>
        <p:nvSpPr>
          <p:cNvPr id="4" name="Slide Number Placeholder 3"/>
          <p:cNvSpPr>
            <a:spLocks noGrp="1"/>
          </p:cNvSpPr>
          <p:nvPr>
            <p:ph type="sldNum" sz="quarter" idx="5"/>
          </p:nvPr>
        </p:nvSpPr>
        <p:spPr/>
        <p:txBody>
          <a:bodyPr/>
          <a:lstStyle/>
          <a:p>
            <a:fld id="{B0F6247D-5FE6-DE41-92C7-B7BE717BF38F}" type="slidenum">
              <a:rPr lang="en-US" smtClean="0"/>
              <a:pPr/>
              <a:t>2</a:t>
            </a:fld>
            <a:endParaRPr lang="en-US"/>
          </a:p>
        </p:txBody>
      </p:sp>
    </p:spTree>
    <p:extLst>
      <p:ext uri="{BB962C8B-B14F-4D97-AF65-F5344CB8AC3E}">
        <p14:creationId xmlns:p14="http://schemas.microsoft.com/office/powerpoint/2010/main" val="431443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latin typeface="Poppins Light"/>
                <a:cs typeface="Poppins Light"/>
              </a:rPr>
              <a:t>Suggested timings: This could take between 20 – 45 minutes, or longer, depending on how detailed they would like to make their models. </a:t>
            </a:r>
            <a:endParaRPr lang="en-US" dirty="0"/>
          </a:p>
          <a:p>
            <a:endParaRPr lang="en-GB" b="1" dirty="0">
              <a:cs typeface="Poppins Light"/>
            </a:endParaRPr>
          </a:p>
          <a:p>
            <a:r>
              <a:rPr lang="en-GB" b="1" dirty="0">
                <a:latin typeface="Poppins Light"/>
                <a:cs typeface="Poppins Light"/>
              </a:rPr>
              <a:t>Extension: </a:t>
            </a:r>
            <a:endParaRPr lang="en-GB" b="1" dirty="0">
              <a:cs typeface="Poppins Light"/>
            </a:endParaRPr>
          </a:p>
          <a:p>
            <a:pPr marL="171450" indent="-171450">
              <a:buFontTx/>
              <a:buChar char="-"/>
            </a:pPr>
            <a:r>
              <a:rPr lang="en-GB" b="0" dirty="0">
                <a:latin typeface="Poppins Light"/>
                <a:cs typeface="Poppins Light"/>
              </a:rPr>
              <a:t>Students can start with a 2D design and then move into a 3D Design – as this replicates the process that people working in STEM do when creating a prototype.</a:t>
            </a:r>
            <a:r>
              <a:rPr lang="en-GB" dirty="0">
                <a:latin typeface="Poppins Light"/>
                <a:cs typeface="Poppins Light"/>
              </a:rPr>
              <a:t> </a:t>
            </a:r>
            <a:endParaRPr lang="en-GB" b="0" dirty="0">
              <a:cs typeface="Poppins Light"/>
            </a:endParaRPr>
          </a:p>
          <a:p>
            <a:pPr marL="171450" indent="-171450">
              <a:buFont typeface="Calibri"/>
              <a:buChar char="-"/>
            </a:pPr>
            <a:r>
              <a:rPr lang="en-GB" dirty="0">
                <a:latin typeface="Poppins Light"/>
                <a:cs typeface="Poppins Light"/>
              </a:rPr>
              <a:t>You can use this free website </a:t>
            </a:r>
            <a:r>
              <a:rPr lang="en-GB" dirty="0">
                <a:latin typeface="Poppins Light"/>
                <a:cs typeface="Poppins Light"/>
                <a:hlinkClick r:id="rId3"/>
              </a:rPr>
              <a:t>https://www.tinkercad.com/</a:t>
            </a:r>
            <a:r>
              <a:rPr lang="en-GB" dirty="0">
                <a:latin typeface="Poppins Light"/>
                <a:cs typeface="Poppins Light"/>
              </a:rPr>
              <a:t> for 3D Design. It also allows students to add coding to their design to show movement. </a:t>
            </a:r>
          </a:p>
          <a:p>
            <a:pPr marL="171450" indent="-171450">
              <a:buFontTx/>
              <a:buChar char="-"/>
            </a:pPr>
            <a:endParaRPr lang="en-GB" dirty="0">
              <a:latin typeface="Poppins Light"/>
              <a:cs typeface="Poppins Light"/>
            </a:endParaRPr>
          </a:p>
        </p:txBody>
      </p:sp>
      <p:sp>
        <p:nvSpPr>
          <p:cNvPr id="4" name="Slide Number Placeholder 3"/>
          <p:cNvSpPr>
            <a:spLocks noGrp="1"/>
          </p:cNvSpPr>
          <p:nvPr>
            <p:ph type="sldNum" sz="quarter" idx="5"/>
          </p:nvPr>
        </p:nvSpPr>
        <p:spPr/>
        <p:txBody>
          <a:bodyPr/>
          <a:lstStyle/>
          <a:p>
            <a:fld id="{B0F6247D-5FE6-DE41-92C7-B7BE717BF38F}" type="slidenum">
              <a:rPr lang="en-US" smtClean="0"/>
              <a:pPr/>
              <a:t>11</a:t>
            </a:fld>
            <a:endParaRPr lang="en-US"/>
          </a:p>
        </p:txBody>
      </p:sp>
    </p:spTree>
    <p:extLst>
      <p:ext uri="{BB962C8B-B14F-4D97-AF65-F5344CB8AC3E}">
        <p14:creationId xmlns:p14="http://schemas.microsoft.com/office/powerpoint/2010/main" val="2086963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latin typeface="Poppins Light"/>
                <a:cs typeface="Poppins Light"/>
              </a:rPr>
              <a:t>Suggested timings: This could take between 10 – 15 minutes. </a:t>
            </a:r>
            <a:endParaRPr lang="en-US" dirty="0"/>
          </a:p>
          <a:p>
            <a:endParaRPr lang="en-US" dirty="0"/>
          </a:p>
          <a:p>
            <a:r>
              <a:rPr lang="en-US" b="1" dirty="0">
                <a:latin typeface="Poppins Light"/>
                <a:cs typeface="Poppins Light"/>
              </a:rPr>
              <a:t>Testing: </a:t>
            </a:r>
            <a:r>
              <a:rPr lang="en-US" b="0" dirty="0" err="1">
                <a:latin typeface="Poppins Light"/>
                <a:cs typeface="Poppins Light"/>
              </a:rPr>
              <a:t>Emphasise</a:t>
            </a:r>
            <a:r>
              <a:rPr lang="en-US" b="0" dirty="0">
                <a:latin typeface="Poppins Light"/>
                <a:cs typeface="Poppins Light"/>
              </a:rPr>
              <a:t> that the main importance of testing is to help refine your original idea. So, in their considerations of how to test it, it is to see if it does solve the problem and what tweaks should be made next time. Testing isn’t to learn if it works perfectly, but to see what changes need to be made. The ‘Design Thinking’ process is an iterative process, with this built in. You can also </a:t>
            </a:r>
            <a:r>
              <a:rPr lang="en-US" b="0" dirty="0" err="1">
                <a:latin typeface="Poppins Light"/>
                <a:cs typeface="Poppins Light"/>
              </a:rPr>
              <a:t>emphasise</a:t>
            </a:r>
            <a:r>
              <a:rPr lang="en-US" b="0" dirty="0">
                <a:latin typeface="Poppins Light"/>
                <a:cs typeface="Poppins Light"/>
              </a:rPr>
              <a:t> that our brains learn more from failure than success, and approaching failure as a learning tool is essential in STEM jobs, as well as building self-resilience.</a:t>
            </a:r>
            <a:endParaRPr lang="en-US" b="1" dirty="0">
              <a:latin typeface="Poppins Light"/>
              <a:cs typeface="Poppins Light"/>
            </a:endParaRPr>
          </a:p>
          <a:p>
            <a:endParaRPr lang="en-GB" b="1" dirty="0">
              <a:cs typeface="Poppins Light" pitchFamily="2" charset="77"/>
            </a:endParaRPr>
          </a:p>
          <a:p>
            <a:r>
              <a:rPr lang="en-GB" b="1" dirty="0">
                <a:latin typeface="Poppins Light"/>
                <a:cs typeface="Poppins Light"/>
              </a:rPr>
              <a:t>Please note that to enter the Big Bang Competition this process represents the stages that students will be judged on, and they do not have to complete testing if it is difficult to do so.</a:t>
            </a:r>
            <a:endParaRPr lang="en-GB" dirty="0">
              <a:latin typeface="Poppins Light"/>
              <a:cs typeface="Poppins Light"/>
            </a:endParaRPr>
          </a:p>
          <a:p>
            <a:endParaRPr lang="en-GB" b="1" dirty="0">
              <a:latin typeface="Poppins Light"/>
              <a:cs typeface="Poppins Light"/>
            </a:endParaRPr>
          </a:p>
          <a:p>
            <a:r>
              <a:rPr lang="en-GB" b="1" dirty="0">
                <a:latin typeface="Poppins Light"/>
                <a:cs typeface="Poppins Light"/>
              </a:rPr>
              <a:t>Extension: </a:t>
            </a:r>
            <a:endParaRPr lang="en-GB" b="1" dirty="0">
              <a:cs typeface="Poppins Light"/>
            </a:endParaRPr>
          </a:p>
          <a:p>
            <a:pPr marL="171450" indent="-171450">
              <a:buFontTx/>
              <a:buChar char="-"/>
            </a:pPr>
            <a:r>
              <a:rPr lang="en-GB" b="0" dirty="0">
                <a:latin typeface="Poppins Light"/>
                <a:cs typeface="Poppins Light"/>
              </a:rPr>
              <a:t>Ask students to consider the ethics in testing and if using people, animals or land what should they consider in this? Whose rights should they consider, and what permission will they have to seek?</a:t>
            </a:r>
            <a:endParaRPr lang="en-GB" b="1" dirty="0">
              <a:latin typeface="Poppins Light"/>
              <a:cs typeface="Poppins Light"/>
            </a:endParaRPr>
          </a:p>
        </p:txBody>
      </p:sp>
      <p:sp>
        <p:nvSpPr>
          <p:cNvPr id="4" name="Slide Number Placeholder 3"/>
          <p:cNvSpPr>
            <a:spLocks noGrp="1"/>
          </p:cNvSpPr>
          <p:nvPr>
            <p:ph type="sldNum" sz="quarter" idx="5"/>
          </p:nvPr>
        </p:nvSpPr>
        <p:spPr/>
        <p:txBody>
          <a:bodyPr/>
          <a:lstStyle/>
          <a:p>
            <a:fld id="{B0F6247D-5FE6-DE41-92C7-B7BE717BF38F}" type="slidenum">
              <a:rPr lang="en-US" smtClean="0"/>
              <a:pPr/>
              <a:t>12</a:t>
            </a:fld>
            <a:endParaRPr lang="en-US"/>
          </a:p>
        </p:txBody>
      </p:sp>
    </p:spTree>
    <p:extLst>
      <p:ext uri="{BB962C8B-B14F-4D97-AF65-F5344CB8AC3E}">
        <p14:creationId xmlns:p14="http://schemas.microsoft.com/office/powerpoint/2010/main" val="2371135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Suggested Timings: We would suggest spending up to 30 minutes on this reflection, as a plenary. You can use some of this time to include the slides about roles and next steps as </a:t>
            </a:r>
          </a:p>
          <a:p>
            <a:endParaRPr lang="en-US" dirty="0"/>
          </a:p>
          <a:p>
            <a:r>
              <a:rPr lang="en-US" b="1" dirty="0"/>
              <a:t>Differentiation / Extension:</a:t>
            </a:r>
          </a:p>
          <a:p>
            <a:pPr marL="171450" indent="-171450">
              <a:buFont typeface="Arial" panose="020B0604020202020204" pitchFamily="34" charset="0"/>
              <a:buChar char="•"/>
            </a:pPr>
            <a:r>
              <a:rPr lang="en-US" b="0" dirty="0"/>
              <a:t>You can add detail to the skills, or ask students to think more about what these are / how they are evidenced:</a:t>
            </a:r>
          </a:p>
          <a:p>
            <a:pPr marL="228600" indent="-228600">
              <a:buAutoNum type="arabicPeriod"/>
            </a:pPr>
            <a:r>
              <a:rPr lang="en-US" dirty="0"/>
              <a:t>Goal Setting: Setting targets that are SMART (Specific, Measurable, Achievable, Relevant, Time-Bound), Reflecting, Celebrating Success.</a:t>
            </a:r>
          </a:p>
          <a:p>
            <a:pPr marL="228600" indent="-228600">
              <a:buAutoNum type="arabicPeriod"/>
            </a:pPr>
            <a:r>
              <a:rPr lang="en-US" dirty="0"/>
              <a:t>Resilience: Adapting to Change Positively, Being flexible, Viewing set-backs as learning opportunities.</a:t>
            </a:r>
          </a:p>
          <a:p>
            <a:pPr marL="228600" indent="-228600">
              <a:buAutoNum type="arabicPeriod"/>
            </a:pPr>
            <a:r>
              <a:rPr lang="en-GB" dirty="0"/>
              <a:t>Self-Awareness: Understanding how and why you respond to emotional and learning situations, in order to make the best choices for yourself.</a:t>
            </a:r>
          </a:p>
        </p:txBody>
      </p:sp>
      <p:sp>
        <p:nvSpPr>
          <p:cNvPr id="4" name="Slide Number Placeholder 3"/>
          <p:cNvSpPr>
            <a:spLocks noGrp="1"/>
          </p:cNvSpPr>
          <p:nvPr>
            <p:ph type="sldNum" sz="quarter" idx="5"/>
          </p:nvPr>
        </p:nvSpPr>
        <p:spPr/>
        <p:txBody>
          <a:bodyPr/>
          <a:lstStyle/>
          <a:p>
            <a:fld id="{B0F6247D-5FE6-DE41-92C7-B7BE717BF38F}" type="slidenum">
              <a:rPr lang="en-US" smtClean="0"/>
              <a:pPr/>
              <a:t>13</a:t>
            </a:fld>
            <a:endParaRPr lang="en-US"/>
          </a:p>
        </p:txBody>
      </p:sp>
    </p:spTree>
    <p:extLst>
      <p:ext uri="{BB962C8B-B14F-4D97-AF65-F5344CB8AC3E}">
        <p14:creationId xmlns:p14="http://schemas.microsoft.com/office/powerpoint/2010/main" val="2897978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b="1" dirty="0">
                <a:latin typeface="Poppins Light"/>
                <a:cs typeface="Poppins Light"/>
              </a:rPr>
              <a:t>Extension:  </a:t>
            </a:r>
            <a:endParaRPr lang="en-GB" b="1" dirty="0"/>
          </a:p>
          <a:p>
            <a:r>
              <a:rPr lang="en-GB" b="1" dirty="0">
                <a:latin typeface="Poppins Light"/>
                <a:cs typeface="Poppins Light"/>
              </a:rPr>
              <a:t>- </a:t>
            </a:r>
            <a:r>
              <a:rPr lang="en-GB" b="0" dirty="0">
                <a:latin typeface="Poppins Light"/>
                <a:cs typeface="Poppins Light"/>
              </a:rPr>
              <a:t>In project reflection you can ask them about future implications of their project and how it might need to be adapted in the future.</a:t>
            </a:r>
            <a:endParaRPr lang="en-GB" b="1" dirty="0">
              <a:latin typeface="Poppins Light"/>
              <a:cs typeface="Poppins Light"/>
            </a:endParaRPr>
          </a:p>
          <a:p>
            <a:r>
              <a:rPr lang="en-GB" b="1" dirty="0">
                <a:latin typeface="Poppins Light"/>
                <a:cs typeface="Poppins Light"/>
              </a:rPr>
              <a:t>- </a:t>
            </a:r>
            <a:r>
              <a:rPr lang="en-GB" b="0" dirty="0">
                <a:latin typeface="Poppins Light"/>
                <a:cs typeface="Poppins Light"/>
              </a:rPr>
              <a:t>You can get the student / students to present their idea to the class and use the following criteria to structure feedback:</a:t>
            </a:r>
          </a:p>
          <a:p>
            <a:pPr marL="285750" indent="-285750">
              <a:buFont typeface="Courier New"/>
              <a:buChar char="o"/>
            </a:pPr>
            <a:r>
              <a:rPr lang="en-GB" dirty="0">
                <a:latin typeface="Poppins Light"/>
                <a:ea typeface="Calibri"/>
                <a:cs typeface="Poppins Light"/>
              </a:rPr>
              <a:t>The Problem Statement – specific and clear.</a:t>
            </a:r>
            <a:endParaRPr lang="en-GB" dirty="0">
              <a:latin typeface="Poppins Light"/>
              <a:ea typeface="Calibri" panose="020F0502020204030204" pitchFamily="34" charset="0"/>
              <a:cs typeface="Poppins Light"/>
            </a:endParaRPr>
          </a:p>
          <a:p>
            <a:pPr marL="285750" indent="-285750">
              <a:buFont typeface="Courier New"/>
              <a:buChar char="o"/>
            </a:pPr>
            <a:r>
              <a:rPr lang="en-GB" dirty="0">
                <a:latin typeface="Poppins Light"/>
                <a:ea typeface="Calibri"/>
                <a:cs typeface="Poppins Light"/>
              </a:rPr>
              <a:t>What solution you went with and why you rejected others – logical thinking and reasoning skills.</a:t>
            </a:r>
          </a:p>
          <a:p>
            <a:pPr marL="285750" indent="-285750">
              <a:buFont typeface="Courier New"/>
              <a:buChar char="o"/>
            </a:pPr>
            <a:r>
              <a:rPr lang="en-GB" dirty="0">
                <a:latin typeface="Poppins Light"/>
                <a:ea typeface="Calibri"/>
                <a:cs typeface="Poppins Light"/>
              </a:rPr>
              <a:t>Talk through the prototype and design – communication, using visuals to support clarification. </a:t>
            </a:r>
          </a:p>
          <a:p>
            <a:pPr marL="285750" indent="-285750">
              <a:buFont typeface="Courier New"/>
              <a:buChar char="o"/>
            </a:pPr>
            <a:r>
              <a:rPr lang="en-GB" dirty="0">
                <a:latin typeface="Poppins Light"/>
                <a:ea typeface="Calibri"/>
                <a:cs typeface="Poppins Light"/>
              </a:rPr>
              <a:t>Explaining testing options – understanding of the role of testing. </a:t>
            </a:r>
          </a:p>
          <a:p>
            <a:pPr marL="285750" indent="-285750">
              <a:buFont typeface="Courier New"/>
              <a:buChar char="o"/>
            </a:pPr>
            <a:r>
              <a:rPr lang="en-GB" dirty="0">
                <a:latin typeface="Poppins Light"/>
                <a:ea typeface="Calibri"/>
                <a:cs typeface="Poppins Light"/>
              </a:rPr>
              <a:t>reflection – good self-awareness, evaluation and goal setting.</a:t>
            </a:r>
          </a:p>
          <a:p>
            <a:pPr marL="285750" indent="-285750">
              <a:buFont typeface="Courier New"/>
              <a:buChar char="o"/>
            </a:pPr>
            <a:endParaRPr lang="en-GB" dirty="0">
              <a:latin typeface="Poppins Light"/>
              <a:ea typeface="Calibri"/>
              <a:cs typeface="Poppins Light"/>
            </a:endParaRPr>
          </a:p>
          <a:p>
            <a:pPr marL="285750" indent="-285750">
              <a:buFont typeface="Courier New"/>
              <a:buChar char="o"/>
            </a:pPr>
            <a:endParaRPr lang="en-GB" sz="1100" dirty="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B0F6247D-5FE6-DE41-92C7-B7BE717BF38F}" type="slidenum">
              <a:rPr lang="en-US" smtClean="0"/>
              <a:pPr/>
              <a:t>14</a:t>
            </a:fld>
            <a:endParaRPr lang="en-US"/>
          </a:p>
        </p:txBody>
      </p:sp>
    </p:spTree>
    <p:extLst>
      <p:ext uri="{BB962C8B-B14F-4D97-AF65-F5344CB8AC3E}">
        <p14:creationId xmlns:p14="http://schemas.microsoft.com/office/powerpoint/2010/main" val="2732096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228600" indent="-228600">
              <a:buAutoNum type="arabicPeriod"/>
            </a:pPr>
            <a:r>
              <a:rPr lang="en-GB" dirty="0">
                <a:latin typeface="Poppins Light"/>
                <a:cs typeface="Poppins Light"/>
              </a:rPr>
              <a:t>Hardware Engineer profile: </a:t>
            </a:r>
            <a:r>
              <a:rPr lang="en-GB" dirty="0">
                <a:hlinkClick r:id="rId3"/>
              </a:rPr>
              <a:t>Nora Schillinger | This is Engineering</a:t>
            </a:r>
            <a:r>
              <a:rPr lang="en-GB" dirty="0"/>
              <a:t> https://thisisengineering.org.uk/people/nora-schillinger/ </a:t>
            </a:r>
            <a:endParaRPr lang="en-GB" dirty="0">
              <a:latin typeface="Poppins Light"/>
              <a:cs typeface="Poppins Light"/>
            </a:endParaRPr>
          </a:p>
          <a:p>
            <a:pPr marL="228600" indent="-228600">
              <a:buAutoNum type="arabicPeriod"/>
            </a:pPr>
            <a:r>
              <a:rPr lang="en-GB" dirty="0">
                <a:latin typeface="Poppins Light"/>
                <a:cs typeface="Poppins Light"/>
              </a:rPr>
              <a:t>Chemical Engineer profile: </a:t>
            </a:r>
            <a:r>
              <a:rPr lang="en-US" dirty="0">
                <a:hlinkClick r:id="rId4"/>
              </a:rPr>
              <a:t>Dr Enass Abo-Hamed | This is Engineering</a:t>
            </a:r>
            <a:r>
              <a:rPr lang="en-US" dirty="0"/>
              <a:t> https://thisisengineering.org.uk/people/dr-enass-abo-hamed/</a:t>
            </a:r>
          </a:p>
          <a:p>
            <a:r>
              <a:rPr lang="en-US" sz="1200" b="0" i="0" kern="1200" dirty="0">
                <a:solidFill>
                  <a:schemeClr val="tx1"/>
                </a:solidFill>
                <a:effectLst/>
                <a:latin typeface="Poppins Light" pitchFamily="2" charset="77"/>
                <a:ea typeface="+mn-ea"/>
                <a:cs typeface="+mn-cs"/>
              </a:rPr>
              <a:t>3. Energy Systems Catapult. Launched in 2015 by </a:t>
            </a:r>
            <a:r>
              <a:rPr lang="en-US" sz="1200" b="0" i="0" kern="1200" dirty="0">
                <a:solidFill>
                  <a:schemeClr val="tx1"/>
                </a:solidFill>
                <a:effectLst/>
                <a:latin typeface="Poppins Light" pitchFamily="2" charset="77"/>
                <a:ea typeface="+mn-ea"/>
                <a:cs typeface="+mn-cs"/>
                <a:hlinkClick r:id="rId5"/>
              </a:rPr>
              <a:t>Innovate UK</a:t>
            </a:r>
            <a:r>
              <a:rPr lang="en-US" sz="1200" b="0" i="0" kern="1200" dirty="0">
                <a:solidFill>
                  <a:schemeClr val="tx1"/>
                </a:solidFill>
                <a:effectLst/>
                <a:latin typeface="Poppins Light" pitchFamily="2" charset="77"/>
                <a:ea typeface="+mn-ea"/>
                <a:cs typeface="+mn-cs"/>
              </a:rPr>
              <a:t> https://www.ukri.org/councils/innovate-uk/, Energy Systems Catapult (https://es.catapult.org.uk/) has built a team of more than 250 people, with a range of technical, engineering, consumer, commercial, incubation, digital and policy expertise. They draw on sector-leading test facilities, modelling tools, and data collected from our back catalogue of more than 500 research projects. </a:t>
            </a:r>
          </a:p>
          <a:p>
            <a:r>
              <a:rPr lang="en-US" sz="1200" b="0" i="0" kern="1200" dirty="0">
                <a:solidFill>
                  <a:schemeClr val="tx1"/>
                </a:solidFill>
                <a:effectLst/>
                <a:latin typeface="Poppins Light" pitchFamily="2" charset="77"/>
                <a:ea typeface="+mn-ea"/>
                <a:cs typeface="+mn-cs"/>
              </a:rPr>
              <a:t>They use that ‘whole energy’ system capability to support innovative companies — small and large – to test, trial and scale their new products and services. Their impact comes when those innovators attract new customers, new investment and new grants so they can thrive in the future energy system.</a:t>
            </a:r>
          </a:p>
          <a:p>
            <a:r>
              <a:rPr lang="en-US" sz="1200" b="0" i="0" kern="1200" dirty="0">
                <a:solidFill>
                  <a:schemeClr val="tx1"/>
                </a:solidFill>
                <a:effectLst/>
                <a:latin typeface="Poppins Light" pitchFamily="2" charset="77"/>
                <a:ea typeface="+mn-ea"/>
                <a:cs typeface="+mn-cs"/>
              </a:rPr>
              <a:t>Based in Birmingham, Energy Systems Catapult is part of a network of nine world-leading technology and innovation </a:t>
            </a:r>
            <a:r>
              <a:rPr lang="en-US" sz="1200" b="0" i="0" kern="1200" dirty="0" err="1">
                <a:solidFill>
                  <a:schemeClr val="tx1"/>
                </a:solidFill>
                <a:effectLst/>
                <a:latin typeface="Poppins Light" pitchFamily="2" charset="77"/>
                <a:ea typeface="+mn-ea"/>
                <a:cs typeface="+mn-cs"/>
              </a:rPr>
              <a:t>centres</a:t>
            </a:r>
            <a:r>
              <a:rPr lang="en-US" sz="1200" b="0" i="0" kern="1200" dirty="0">
                <a:solidFill>
                  <a:schemeClr val="tx1"/>
                </a:solidFill>
                <a:effectLst/>
                <a:latin typeface="Poppins Light" pitchFamily="2" charset="77"/>
                <a:ea typeface="+mn-ea"/>
                <a:cs typeface="+mn-cs"/>
              </a:rPr>
              <a:t>, established by Innovate UK. The Catapult Network fosters collaboration between industry, government, research </a:t>
            </a:r>
            <a:r>
              <a:rPr lang="en-US" sz="1200" b="0" i="0" kern="1200" dirty="0" err="1">
                <a:solidFill>
                  <a:schemeClr val="tx1"/>
                </a:solidFill>
                <a:effectLst/>
                <a:latin typeface="Poppins Light" pitchFamily="2" charset="77"/>
                <a:ea typeface="+mn-ea"/>
                <a:cs typeface="+mn-cs"/>
              </a:rPr>
              <a:t>organisations</a:t>
            </a:r>
            <a:r>
              <a:rPr lang="en-US" sz="1200" b="0" i="0" kern="1200" dirty="0">
                <a:solidFill>
                  <a:schemeClr val="tx1"/>
                </a:solidFill>
                <a:effectLst/>
                <a:latin typeface="Poppins Light" pitchFamily="2" charset="77"/>
                <a:ea typeface="+mn-ea"/>
                <a:cs typeface="+mn-cs"/>
              </a:rPr>
              <a:t>, academia, and many others to transform great ideas into valuable products and services.</a:t>
            </a:r>
          </a:p>
          <a:p>
            <a:pPr marL="0" indent="0">
              <a:buNone/>
            </a:pPr>
            <a:endParaRPr lang="en-GB" dirty="0"/>
          </a:p>
          <a:p>
            <a:endParaRPr lang="en-GB" b="1" dirty="0">
              <a:latin typeface="Poppins Light"/>
              <a:cs typeface="Poppins Light"/>
            </a:endParaRPr>
          </a:p>
          <a:p>
            <a:r>
              <a:rPr lang="en-GB" b="1" dirty="0">
                <a:latin typeface="Poppins Light"/>
                <a:cs typeface="Poppins Light"/>
              </a:rPr>
              <a:t>Next Steps:</a:t>
            </a:r>
          </a:p>
          <a:p>
            <a:r>
              <a:rPr lang="en-GB" b="0" dirty="0">
                <a:latin typeface="Poppins Light"/>
                <a:cs typeface="Poppins Light"/>
              </a:rPr>
              <a:t>- You can download or order a set of green careers postcards for your students. </a:t>
            </a:r>
            <a:r>
              <a:rPr lang="en-GB" dirty="0">
                <a:hlinkClick r:id="rId6"/>
              </a:rPr>
              <a:t>Postcards | Career Resources | Neon - Brilliant inspiration</a:t>
            </a:r>
            <a:r>
              <a:rPr lang="en-GB" dirty="0"/>
              <a:t> https://neonfutures.org.uk/resource/postcards-green-careers/ One of them specifically focuses on changing the places we live in using engineering and technology. </a:t>
            </a:r>
            <a:br>
              <a:rPr lang="en-GB" dirty="0">
                <a:cs typeface="Poppins Light"/>
              </a:rPr>
            </a:br>
            <a:r>
              <a:rPr lang="en-GB" dirty="0">
                <a:cs typeface="Poppins Light"/>
              </a:rPr>
              <a:t>- </a:t>
            </a:r>
            <a:r>
              <a:rPr lang="en-GB" dirty="0">
                <a:latin typeface="Poppins Light"/>
                <a:cs typeface="Poppins Light"/>
              </a:rPr>
              <a:t>You can provide students with certificates to celebrate their achievement. </a:t>
            </a:r>
            <a:r>
              <a:rPr lang="en-GB" dirty="0">
                <a:latin typeface="Poppins Light"/>
                <a:cs typeface="Poppins Light"/>
                <a:hlinkClick r:id="rId7"/>
              </a:rPr>
              <a:t>A certificate template can be downloaded for print from here.</a:t>
            </a:r>
            <a:r>
              <a:rPr lang="en-GB" dirty="0">
                <a:latin typeface="Poppins Light"/>
                <a:cs typeface="Poppins Light"/>
              </a:rPr>
              <a:t> https://www.thebigbang.org.uk/the-big-bang-competition/the-big-bang-challenge/</a:t>
            </a:r>
          </a:p>
          <a:p>
            <a:endParaRPr lang="en-GB" dirty="0">
              <a:latin typeface="Poppins Light"/>
              <a:cs typeface="Poppins Light"/>
            </a:endParaRPr>
          </a:p>
          <a:p>
            <a:r>
              <a:rPr lang="en-GB" dirty="0">
                <a:latin typeface="Poppins Light"/>
                <a:cs typeface="Poppins Light"/>
                <a:hlinkClick r:id="rId8"/>
              </a:rPr>
              <a:t>You can enter The Big Bang Project Gallery here.</a:t>
            </a:r>
            <a:r>
              <a:rPr lang="en-GB" dirty="0">
                <a:latin typeface="Poppins Light"/>
                <a:cs typeface="Poppins Light"/>
              </a:rPr>
              <a:t> https://www.thebigbang.org.uk/the-big-bang-competition/the-big-bang-project-gallery/</a:t>
            </a:r>
            <a:br>
              <a:rPr lang="en-GB" dirty="0">
                <a:cs typeface="Poppins Light"/>
              </a:rPr>
            </a:br>
            <a:endParaRPr lang="en-GB" dirty="0">
              <a:cs typeface="Poppins Light"/>
            </a:endParaRPr>
          </a:p>
          <a:p>
            <a:r>
              <a:rPr lang="en-GB" dirty="0">
                <a:latin typeface="Poppins Light"/>
                <a:cs typeface="Poppins Light"/>
                <a:hlinkClick r:id="rId9"/>
              </a:rPr>
              <a:t>You can enter The Big Bang Competition here</a:t>
            </a:r>
            <a:r>
              <a:rPr lang="en-GB" dirty="0">
                <a:latin typeface="Poppins Light"/>
                <a:cs typeface="Poppins Light"/>
              </a:rPr>
              <a:t> https://www.thebigbang.org.uk/the-big-bang-competition/</a:t>
            </a:r>
          </a:p>
          <a:p>
            <a:endParaRPr lang="en-GB" dirty="0">
              <a:latin typeface="Poppins Light"/>
              <a:cs typeface="Poppins Light"/>
            </a:endParaRPr>
          </a:p>
          <a:p>
            <a:endParaRPr lang="en-GB" dirty="0">
              <a:latin typeface="Poppins Light"/>
              <a:cs typeface="Poppins Light"/>
            </a:endParaRP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B0F6247D-5FE6-DE41-92C7-B7BE717BF38F}" type="slidenum">
              <a:rPr lang="en-US" smtClean="0"/>
              <a:pPr/>
              <a:t>15</a:t>
            </a:fld>
            <a:endParaRPr lang="en-US"/>
          </a:p>
        </p:txBody>
      </p:sp>
    </p:spTree>
    <p:extLst>
      <p:ext uri="{BB962C8B-B14F-4D97-AF65-F5344CB8AC3E}">
        <p14:creationId xmlns:p14="http://schemas.microsoft.com/office/powerpoint/2010/main" val="4121107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a:latin typeface="Poppins Light"/>
                <a:cs typeface="Poppins Light"/>
              </a:rPr>
              <a:t>The design thinking process is used by people working in STEM as a method to solving problems. Major </a:t>
            </a:r>
            <a:r>
              <a:rPr lang="en-US" err="1">
                <a:latin typeface="Poppins Light"/>
                <a:cs typeface="Poppins Light"/>
              </a:rPr>
              <a:t>organisations</a:t>
            </a:r>
            <a:r>
              <a:rPr lang="en-US">
                <a:latin typeface="Poppins Light"/>
                <a:cs typeface="Poppins Light"/>
              </a:rPr>
              <a:t> often have a ‘Design Thinking’ Team or ‘Innovation’ Team who work solely in this way, such as Transport for London, Uber Eats, </a:t>
            </a:r>
            <a:r>
              <a:rPr lang="en-US" err="1">
                <a:latin typeface="Poppins Light"/>
                <a:cs typeface="Poppins Light"/>
              </a:rPr>
              <a:t>AirBnb</a:t>
            </a:r>
            <a:r>
              <a:rPr lang="en-US">
                <a:latin typeface="Poppins Light"/>
                <a:cs typeface="Poppins Light"/>
              </a:rPr>
              <a:t>, Netflix, or </a:t>
            </a:r>
            <a:r>
              <a:rPr lang="en-US" err="1">
                <a:latin typeface="Poppins Light"/>
                <a:cs typeface="Poppins Light"/>
              </a:rPr>
              <a:t>OralB</a:t>
            </a:r>
            <a:r>
              <a:rPr lang="en-US">
                <a:latin typeface="Poppins Light"/>
                <a:cs typeface="Poppins Light"/>
              </a:rPr>
              <a:t>. It is an iterative process, that challenges assumptions and develops open minded creativity. In its entirety it has 6 steps, and normally focuses on a user or a particular group. The stages are: </a:t>
            </a:r>
            <a:r>
              <a:rPr lang="en-US" err="1">
                <a:latin typeface="Poppins Light"/>
                <a:cs typeface="Poppins Light"/>
              </a:rPr>
              <a:t>empathise</a:t>
            </a:r>
            <a:r>
              <a:rPr lang="en-US">
                <a:latin typeface="Poppins Light"/>
                <a:cs typeface="Poppins Light"/>
              </a:rPr>
              <a:t>, define, Ideate, prototype, test, implement. As students may not choose to focus their problem on a particular person, or group of people we have simplified the process to include 4 steps: define, ideas, prototype, test. The infographic on the slide shows that the testing should help then inform your idea to create a better prototype and test again. This iterative cycle then creates a better design in order to implement.</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B0F6247D-5FE6-DE41-92C7-B7BE717BF38F}" type="slidenum">
              <a:rPr lang="en-US" smtClean="0"/>
              <a:pPr/>
              <a:t>3</a:t>
            </a:fld>
            <a:endParaRPr lang="en-US"/>
          </a:p>
        </p:txBody>
      </p:sp>
    </p:spTree>
    <p:extLst>
      <p:ext uri="{BB962C8B-B14F-4D97-AF65-F5344CB8AC3E}">
        <p14:creationId xmlns:p14="http://schemas.microsoft.com/office/powerpoint/2010/main" val="3572769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Suggested timings: For this stage we would recommend 30 minutes on the ‘Project concept’ and Defining Your Problem (which is on the next two slides), but it could be shorter if your students already know a lot on the theme.</a:t>
            </a:r>
          </a:p>
          <a:p>
            <a:endParaRPr lang="en-US" dirty="0"/>
          </a:p>
          <a:p>
            <a:r>
              <a:rPr lang="en-US" dirty="0" err="1"/>
              <a:t>Emphasise</a:t>
            </a:r>
            <a:r>
              <a:rPr lang="en-US" dirty="0"/>
              <a:t> to students that key to problem solving is spending time to focus on the problem. It helps to focus creative thinking, research and make sure that you can test your solution against something at the end. </a:t>
            </a:r>
          </a:p>
          <a:p>
            <a:r>
              <a:rPr lang="en-US" b="1" dirty="0"/>
              <a:t>Differentiation / Extension: </a:t>
            </a:r>
          </a:p>
          <a:p>
            <a:pPr marL="171450" indent="-171450">
              <a:buFont typeface="Arial" panose="020B0604020202020204" pitchFamily="34" charset="0"/>
              <a:buChar char="•"/>
            </a:pPr>
            <a:r>
              <a:rPr lang="en-US" b="0" dirty="0"/>
              <a:t>You can add detail to the skills, or ask students to think more about what these are / how they are evidenced:</a:t>
            </a:r>
          </a:p>
          <a:p>
            <a:pPr marL="228600" indent="-228600">
              <a:buFontTx/>
              <a:buAutoNum type="arabicPeriod"/>
            </a:pPr>
            <a:r>
              <a:rPr lang="en-US" b="0" dirty="0"/>
              <a:t>Investigative Thinking skills: Curiosity, Making connections, Reaching conclusions.</a:t>
            </a:r>
          </a:p>
          <a:p>
            <a:pPr marL="228600" indent="-228600">
              <a:buFontTx/>
              <a:buAutoNum type="arabicPeriod"/>
            </a:pPr>
            <a:r>
              <a:rPr lang="en-US" b="0" dirty="0"/>
              <a:t>Critical Thinking skills: Asking Questions, Making Judgements, Interpreting.</a:t>
            </a:r>
          </a:p>
          <a:p>
            <a:pPr marL="228600" indent="-228600">
              <a:buFontTx/>
              <a:buAutoNum type="arabicPeriod"/>
            </a:pPr>
            <a:r>
              <a:rPr lang="en-US" b="0" dirty="0"/>
              <a:t>Communication of Ideas: Clear in descriptions, Framing your language, Sharing information.</a:t>
            </a:r>
          </a:p>
          <a:p>
            <a:pPr marL="171450" indent="-171450">
              <a:buFont typeface="Arial" panose="020B0604020202020204" pitchFamily="34" charset="0"/>
              <a:buChar char="•"/>
            </a:pPr>
            <a:r>
              <a:rPr lang="en-US" b="1" dirty="0"/>
              <a:t> </a:t>
            </a:r>
            <a:r>
              <a:rPr lang="en-US" dirty="0"/>
              <a:t>You can use the following quote from Einstein to explore more about why spending time focusing on the problem is important: Einstein said ‘’If I had an hour to solve a problem, I’d spend 55 minutes thinking about the problem and 5 minutes thinking about solutions.’’ Preparation is essential to problem solving, and understanding your problem focuses your creativity.</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4</a:t>
            </a:fld>
            <a:endParaRPr lang="en-US"/>
          </a:p>
        </p:txBody>
      </p:sp>
    </p:spTree>
    <p:extLst>
      <p:ext uri="{BB962C8B-B14F-4D97-AF65-F5344CB8AC3E}">
        <p14:creationId xmlns:p14="http://schemas.microsoft.com/office/powerpoint/2010/main" val="365746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Here the problem can be quite broad, as the next slide focuses this further. This challenge has the following themes that the students can then take: health, saving money / affordability, renewable energy and communicating these benefits. In all you can draw out that it is about creating better spaces to live, work and play for everyone.</a:t>
            </a:r>
          </a:p>
          <a:p>
            <a:endParaRPr lang="en-US" dirty="0"/>
          </a:p>
          <a:p>
            <a:r>
              <a:rPr lang="en-US" dirty="0"/>
              <a:t>Notes on the images – </a:t>
            </a:r>
          </a:p>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 </a:t>
            </a:r>
            <a:r>
              <a:rPr lang="en-US" b="1" dirty="0" err="1"/>
              <a:t>Mould</a:t>
            </a:r>
            <a:r>
              <a:rPr lang="en-US" b="1" dirty="0"/>
              <a:t> on the window </a:t>
            </a:r>
            <a:r>
              <a:rPr lang="en-US" b="0" dirty="0"/>
              <a:t>(hyperlinked image and Image credit: </a:t>
            </a:r>
            <a:r>
              <a:rPr lang="en-US" b="0" dirty="0" err="1"/>
              <a:t>aimee</a:t>
            </a:r>
            <a:r>
              <a:rPr lang="en-US" b="0" dirty="0"/>
              <a:t> rogers). </a:t>
            </a:r>
            <a:r>
              <a:rPr lang="en-US" dirty="0">
                <a:hlinkClick r:id="rId3"/>
              </a:rPr>
              <a:t>UK Health Security Agency | The Burden of Disease caused by Damp and </a:t>
            </a:r>
            <a:r>
              <a:rPr lang="en-US" dirty="0" err="1">
                <a:hlinkClick r:id="rId3"/>
              </a:rPr>
              <a:t>Mould</a:t>
            </a:r>
            <a:r>
              <a:rPr lang="en-US" dirty="0">
                <a:hlinkClick r:id="rId3"/>
              </a:rPr>
              <a:t> in English Housing</a:t>
            </a:r>
            <a:r>
              <a:rPr lang="en-US" dirty="0"/>
              <a:t> </a:t>
            </a:r>
            <a:r>
              <a:rPr lang="en-US" b="0" dirty="0"/>
              <a:t>   </a:t>
            </a:r>
            <a:r>
              <a:rPr lang="en-US" dirty="0">
                <a:hlinkClick r:id="rId3"/>
              </a:rPr>
              <a:t>UK Health Security Agency | The Burden of Disease caused by Damp and </a:t>
            </a:r>
            <a:r>
              <a:rPr lang="en-US" dirty="0" err="1">
                <a:hlinkClick r:id="rId3"/>
              </a:rPr>
              <a:t>Mould</a:t>
            </a:r>
            <a:r>
              <a:rPr lang="en-US" dirty="0">
                <a:hlinkClick r:id="rId3"/>
              </a:rPr>
              <a:t> in English Housing</a:t>
            </a:r>
            <a:r>
              <a:rPr lang="en-US" dirty="0"/>
              <a:t> https://research.ukhsa.gov.uk/our-research/damp-and-mould/ In England there are around 2 million people living in homes with damp and </a:t>
            </a:r>
            <a:r>
              <a:rPr lang="en-US" dirty="0" err="1"/>
              <a:t>mould</a:t>
            </a:r>
            <a:r>
              <a:rPr lang="en-US" dirty="0"/>
              <a:t> in them. </a:t>
            </a:r>
            <a:r>
              <a:rPr lang="en-US" b="0" dirty="0"/>
              <a:t>These statistics come from the Air Quality and Public Health team. This highlights that a health aspect they may want to consider is air quality inside our homes. </a:t>
            </a:r>
            <a:r>
              <a:rPr lang="en-US" dirty="0">
                <a:hlinkClick r:id="rId4"/>
              </a:rPr>
              <a:t>The air in your home could be making you sick – here’s how to improve it | The Independent</a:t>
            </a:r>
            <a:r>
              <a:rPr lang="en-US" dirty="0"/>
              <a:t> https://www.independent.co.uk/health-and-fitness/home-air-quality-b2612521.html This article also explains how the air inside our homes may be up to 5 more times more polluted than outside and the ways to improve it are: cleaning, ventilation and air purification systems, </a:t>
            </a:r>
            <a:endParaRPr lang="en-US" b="0" dirty="0"/>
          </a:p>
          <a:p>
            <a:pPr marL="0" indent="0">
              <a:buFontTx/>
              <a:buNone/>
            </a:pPr>
            <a:r>
              <a:rPr lang="en-US" b="1" dirty="0"/>
              <a:t>- Lack of Solid Wall Insulation. </a:t>
            </a:r>
            <a:r>
              <a:rPr lang="en-US" b="0" dirty="0"/>
              <a:t>(hyperlinked image) </a:t>
            </a:r>
            <a:r>
              <a:rPr lang="en-GB" dirty="0">
                <a:hlinkClick r:id="rId5"/>
              </a:rPr>
              <a:t>What is retrofit? | </a:t>
            </a:r>
            <a:r>
              <a:rPr lang="en-GB" dirty="0" err="1">
                <a:hlinkClick r:id="rId5"/>
              </a:rPr>
              <a:t>Changeworks</a:t>
            </a:r>
            <a:r>
              <a:rPr lang="en-GB" dirty="0"/>
              <a:t> https://www.changeworks.org.uk/improve-my-home/what-is-retrofit/ This image represents the biggest way that homes currently lose heat. On the webpage you will see an image of an energy efficient home. You could use this to demonstrate all of the ways that homes could be made more energy efficient, as well as being more warm. </a:t>
            </a:r>
          </a:p>
          <a:p>
            <a:pPr marL="0" indent="0">
              <a:buFontTx/>
              <a:buNone/>
            </a:pPr>
            <a:r>
              <a:rPr lang="en-US" dirty="0"/>
              <a:t>- </a:t>
            </a:r>
            <a:r>
              <a:rPr lang="en-US" b="1" dirty="0"/>
              <a:t>Barriers to Implementing Energy Efficient Measures. </a:t>
            </a:r>
            <a:r>
              <a:rPr lang="en-US" b="0" dirty="0"/>
              <a:t>(hyperlinked image)</a:t>
            </a:r>
            <a:r>
              <a:rPr lang="en-US" b="1" dirty="0"/>
              <a:t> </a:t>
            </a:r>
            <a:r>
              <a:rPr lang="en-GB" dirty="0">
                <a:hlinkClick r:id="rId6"/>
              </a:rPr>
              <a:t>ESC_WHP_22-23_Report_Final.pdf</a:t>
            </a:r>
            <a:r>
              <a:rPr lang="en-GB" dirty="0"/>
              <a:t> https://esc-production-2021.s3.eu-west-2.amazonaws.com/wp-content/uploads/2023/09/06143139/ESC_WHP_22-23_Report_Final.pdf page 16. </a:t>
            </a:r>
            <a:r>
              <a:rPr lang="en-US" b="0" dirty="0"/>
              <a:t>These statistics come from a report from Catapult Energy on Warm Home Prescriptions. In 2023 they </a:t>
            </a:r>
            <a:r>
              <a:rPr lang="en-US" b="0" dirty="0" err="1"/>
              <a:t>trialled</a:t>
            </a:r>
            <a:r>
              <a:rPr lang="en-US" b="0" dirty="0"/>
              <a:t> giving low income households the money to heat their homes to a comfortable and healthy temperature. The report shows the effects of this as a solution to improving health, knowing that cost is a barrier to heating homes. After taking part in the project they saw participants more motivated to make their homes more energy efficient, with the barriers shown here as those that were still holding them back from doing so. The key one is cost, but you can also explore the other barriers. For instance, if product lifespan is a key concern students may want to consider a solution that is sustainable and will continue to work for the foreseeable future. </a:t>
            </a:r>
            <a:endParaRPr lang="en-US" b="1" dirty="0"/>
          </a:p>
          <a:p>
            <a:endParaRPr lang="en-US" b="1" dirty="0"/>
          </a:p>
          <a:p>
            <a:r>
              <a:rPr lang="en-US" b="1" dirty="0"/>
              <a:t>Extensions:</a:t>
            </a:r>
          </a:p>
          <a:p>
            <a:pPr marL="228600" indent="-228600">
              <a:buAutoNum type="arabicPeriod"/>
            </a:pPr>
            <a:r>
              <a:rPr lang="en-US" b="1" dirty="0" err="1"/>
              <a:t>Changeworks</a:t>
            </a:r>
            <a:r>
              <a:rPr lang="en-US" b="1" dirty="0"/>
              <a:t> video. </a:t>
            </a:r>
            <a:r>
              <a:rPr lang="en-GB" dirty="0">
                <a:hlinkClick r:id="rId7"/>
              </a:rPr>
              <a:t>About </a:t>
            </a:r>
            <a:r>
              <a:rPr lang="en-GB" dirty="0" err="1">
                <a:hlinkClick r:id="rId7"/>
              </a:rPr>
              <a:t>Changeworks</a:t>
            </a:r>
            <a:r>
              <a:rPr lang="en-GB" dirty="0"/>
              <a:t> https://www.youtube.com/watch?v=-H-uuOBUs5s&amp;t=54s </a:t>
            </a:r>
            <a:r>
              <a:rPr lang="en-US" b="0" dirty="0" err="1"/>
              <a:t>Changeworks</a:t>
            </a:r>
            <a:r>
              <a:rPr lang="en-US" b="0" dirty="0"/>
              <a:t> works in Scotland and looks at actionable ways to improve homes to make them more energy efficient. We would recommend if you show the video to students that you start from 35 seconds and play for 1 minute until 1.35. </a:t>
            </a:r>
          </a:p>
          <a:p>
            <a:pPr marL="228600" indent="-228600">
              <a:buAutoNum type="arabicPeriod"/>
            </a:pPr>
            <a:r>
              <a:rPr lang="en-US" b="1" dirty="0"/>
              <a:t>You may want to cover these key terms with students:</a:t>
            </a:r>
          </a:p>
          <a:p>
            <a:pPr marL="0" indent="0">
              <a:buNone/>
            </a:pPr>
            <a:r>
              <a:rPr lang="en-US" b="1" dirty="0"/>
              <a:t>Energy Efficient: </a:t>
            </a:r>
            <a:r>
              <a:rPr lang="en-US" b="0" dirty="0"/>
              <a:t>using less energy to create the same impact. If a building is more energy efficient it means it will need less power to keep it a comfortable and healthy place to be in.</a:t>
            </a:r>
            <a:endParaRPr lang="en-US" b="1" dirty="0"/>
          </a:p>
          <a:p>
            <a:pPr marL="0" indent="0">
              <a:buNone/>
            </a:pPr>
            <a:r>
              <a:rPr lang="en-US" b="1" dirty="0"/>
              <a:t>Retrofit: </a:t>
            </a:r>
            <a:r>
              <a:rPr lang="en-US" b="0" dirty="0"/>
              <a:t>upgrading buildings to improve their energy efficiency, make them more comfortable and healthy to live in. This could include installing renewable energy systems, have double glazed and properly sealed windows and doors, having effective loft and wall insulation. </a:t>
            </a:r>
            <a:endParaRPr lang="en-US" b="1" dirty="0"/>
          </a:p>
          <a:p>
            <a:pPr marL="0" indent="0">
              <a:buNone/>
            </a:pPr>
            <a:r>
              <a:rPr lang="en-US" b="1" dirty="0" err="1"/>
              <a:t>Decarbonisation</a:t>
            </a:r>
            <a:r>
              <a:rPr lang="en-US" b="1" dirty="0"/>
              <a:t>: </a:t>
            </a:r>
            <a:r>
              <a:rPr lang="en-US" b="0" dirty="0"/>
              <a:t>reducing or getting rid of CO2 emissions into the atmosphere. For buildings this would mean transferring from using fossil fuels to power and build them, to using renewable energy sources and methods that don’t create CO2.</a:t>
            </a:r>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Poppins Light" pitchFamily="2" charset="77"/>
                <a:ea typeface="+mn-ea"/>
                <a:cs typeface="+mn-cs"/>
              </a:rPr>
              <a:t>Low income or vulnerable households. </a:t>
            </a:r>
            <a:r>
              <a:rPr lang="en-US" sz="1200" b="0" i="0" u="none" strike="noStrike" kern="1200" baseline="0" dirty="0">
                <a:solidFill>
                  <a:schemeClr val="tx1"/>
                </a:solidFill>
                <a:latin typeface="Poppins Light" pitchFamily="2" charset="77"/>
                <a:ea typeface="+mn-ea"/>
                <a:cs typeface="+mn-cs"/>
              </a:rPr>
              <a:t>In the context of homes, this is defined as people who face barriers to heating, or adapting their homes for better energy efficiency. These barriers can be: income, rental housing, health and disability, types of meter, housing type and living alone. </a:t>
            </a:r>
            <a:endParaRPr lang="en-US" b="1" dirty="0"/>
          </a:p>
          <a:p>
            <a:pPr marL="0" indent="0">
              <a:buNone/>
            </a:pPr>
            <a:r>
              <a:rPr lang="en-US" b="1" dirty="0"/>
              <a:t>3. Building materials. </a:t>
            </a:r>
            <a:r>
              <a:rPr lang="en-US" b="0" dirty="0"/>
              <a:t>If students want to explore more about the building materials and environmental impact of using these they can find out more here. </a:t>
            </a:r>
            <a:r>
              <a:rPr lang="en-GB" dirty="0">
                <a:hlinkClick r:id="rId8"/>
              </a:rPr>
              <a:t>Embodied Ecological Impacts | UKGBC</a:t>
            </a:r>
            <a:r>
              <a:rPr lang="en-GB" dirty="0"/>
              <a:t> https://ukgbc.org/our-work/topics/embodied-ecological-impacts/ At the bottom of the page is an interactive map where they can find out about where materials like concrete come from and the environmental impact of using these. The language is advanced in some cases, but the infographics make it clearer.</a:t>
            </a:r>
          </a:p>
        </p:txBody>
      </p:sp>
      <p:sp>
        <p:nvSpPr>
          <p:cNvPr id="4" name="Slide Number Placeholder 3"/>
          <p:cNvSpPr>
            <a:spLocks noGrp="1"/>
          </p:cNvSpPr>
          <p:nvPr>
            <p:ph type="sldNum" sz="quarter" idx="5"/>
          </p:nvPr>
        </p:nvSpPr>
        <p:spPr/>
        <p:txBody>
          <a:bodyPr/>
          <a:lstStyle/>
          <a:p>
            <a:fld id="{B0F6247D-5FE6-DE41-92C7-B7BE717BF38F}" type="slidenum">
              <a:rPr lang="en-US" smtClean="0"/>
              <a:pPr/>
              <a:t>5</a:t>
            </a:fld>
            <a:endParaRPr lang="en-US"/>
          </a:p>
        </p:txBody>
      </p:sp>
    </p:spTree>
    <p:extLst>
      <p:ext uri="{BB962C8B-B14F-4D97-AF65-F5344CB8AC3E}">
        <p14:creationId xmlns:p14="http://schemas.microsoft.com/office/powerpoint/2010/main" val="4110962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GB" b="1" dirty="0"/>
              <a:t>You can cover the question of ethics more at this stage. </a:t>
            </a:r>
            <a:r>
              <a:rPr lang="en-GB" b="0" dirty="0"/>
              <a:t>Who might be most affected by these problems? Will they design something to benefit those that face these problems the most, such as ‘vulnerable households’, that have financial or healthy issues (in an equitable approach), or create something that will benefit everyone equally? How can a solution support those from low income or vulnerable households when many do not recognise themselves as vulnerable?  What about those in rented accommodation and those that don’t own their own homes, what barriers might they face to implement any solution? Are there particular times of the year that these problems might be worse? Will their solution focus on making those times more comfortable for places to live, work and play in? </a:t>
            </a:r>
            <a:endParaRPr lang="en-US" b="1" dirty="0"/>
          </a:p>
          <a:p>
            <a:endParaRPr lang="en-US" dirty="0">
              <a:cs typeface="Poppins Light"/>
            </a:endParaRPr>
          </a:p>
          <a:p>
            <a:endParaRPr lang="en-US" dirty="0">
              <a:cs typeface="Poppins Light"/>
            </a:endParaRPr>
          </a:p>
        </p:txBody>
      </p:sp>
      <p:sp>
        <p:nvSpPr>
          <p:cNvPr id="4" name="Slide Number Placeholder 3"/>
          <p:cNvSpPr>
            <a:spLocks noGrp="1"/>
          </p:cNvSpPr>
          <p:nvPr>
            <p:ph type="sldNum" sz="quarter" idx="5"/>
          </p:nvPr>
        </p:nvSpPr>
        <p:spPr/>
        <p:txBody>
          <a:bodyPr/>
          <a:lstStyle/>
          <a:p>
            <a:fld id="{B0F6247D-5FE6-DE41-92C7-B7BE717BF38F}" type="slidenum">
              <a:rPr lang="en-US" smtClean="0"/>
              <a:pPr/>
              <a:t>6</a:t>
            </a:fld>
            <a:endParaRPr lang="en-US"/>
          </a:p>
        </p:txBody>
      </p:sp>
    </p:spTree>
    <p:extLst>
      <p:ext uri="{BB962C8B-B14F-4D97-AF65-F5344CB8AC3E}">
        <p14:creationId xmlns:p14="http://schemas.microsoft.com/office/powerpoint/2010/main" val="1024191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For Step 3 they can write down their problem statement – or use post it notes for each of the three W’s. Or, they could record it on a video or by speech. The idea is that they have something to keep checking back on when thinking about solutions. </a:t>
            </a:r>
          </a:p>
          <a:p>
            <a:endParaRPr lang="en-US" dirty="0"/>
          </a:p>
          <a:p>
            <a:pPr rtl="0"/>
            <a:r>
              <a:rPr lang="en-US" sz="1200" b="1" i="0" u="sng" kern="1200" dirty="0">
                <a:solidFill>
                  <a:schemeClr val="tx1"/>
                </a:solidFill>
                <a:effectLst/>
                <a:latin typeface="Poppins Light" pitchFamily="2" charset="77"/>
                <a:ea typeface="+mn-ea"/>
                <a:cs typeface="+mn-cs"/>
              </a:rPr>
              <a:t>Optional Data analysis</a:t>
            </a:r>
            <a:r>
              <a:rPr lang="en-US" sz="1200" b="0" i="0" kern="1200" dirty="0">
                <a:solidFill>
                  <a:schemeClr val="tx1"/>
                </a:solidFill>
                <a:effectLst/>
                <a:latin typeface="Poppins Light" pitchFamily="2" charset="77"/>
                <a:ea typeface="+mn-ea"/>
                <a:cs typeface="+mn-cs"/>
              </a:rPr>
              <a:t>: Reviewing existing data analysis and exploring available datasets is often an important step in the design process to better understand the context of the challenges, defining the problem statement and identifying opportunities for making an impact within your target market. Students can then use any of the following data sets to support them in defining their problem. You could also use any of these data sets in the following stages of the project as well. There are suggested ways to </a:t>
            </a:r>
            <a:r>
              <a:rPr lang="en-US" sz="1200" b="0" i="0" kern="1200" dirty="0" err="1">
                <a:solidFill>
                  <a:schemeClr val="tx1"/>
                </a:solidFill>
                <a:effectLst/>
                <a:latin typeface="Poppins Light" pitchFamily="2" charset="77"/>
                <a:ea typeface="+mn-ea"/>
                <a:cs typeface="+mn-cs"/>
              </a:rPr>
              <a:t>analyse</a:t>
            </a:r>
            <a:r>
              <a:rPr lang="en-US" sz="1200" b="0" i="0" kern="1200" dirty="0">
                <a:solidFill>
                  <a:schemeClr val="tx1"/>
                </a:solidFill>
                <a:effectLst/>
                <a:latin typeface="Poppins Light" pitchFamily="2" charset="77"/>
                <a:ea typeface="+mn-ea"/>
                <a:cs typeface="+mn-cs"/>
              </a:rPr>
              <a:t> the data, with number three being a </a:t>
            </a:r>
            <a:r>
              <a:rPr lang="en-US" sz="1200" b="0" i="0" kern="1200">
                <a:solidFill>
                  <a:schemeClr val="tx1"/>
                </a:solidFill>
                <a:effectLst/>
                <a:latin typeface="Poppins Light" pitchFamily="2" charset="77"/>
                <a:ea typeface="+mn-ea"/>
                <a:cs typeface="+mn-cs"/>
              </a:rPr>
              <a:t>more advanced option.</a:t>
            </a:r>
            <a:endParaRPr lang="en-US" sz="1200" b="0" i="0" kern="1200" dirty="0">
              <a:solidFill>
                <a:schemeClr val="tx1"/>
              </a:solidFill>
              <a:effectLst/>
              <a:latin typeface="Poppins Light" pitchFamily="2" charset="77"/>
              <a:ea typeface="+mn-ea"/>
              <a:cs typeface="+mn-cs"/>
            </a:endParaRPr>
          </a:p>
          <a:p>
            <a:pPr rtl="0"/>
            <a:endParaRPr lang="en-US" sz="1200" b="0" i="0" kern="1200" dirty="0">
              <a:solidFill>
                <a:schemeClr val="tx1"/>
              </a:solidFill>
              <a:effectLst/>
              <a:latin typeface="Poppins Light" pitchFamily="2" charset="77"/>
              <a:ea typeface="+mn-ea"/>
              <a:cs typeface="+mn-cs"/>
            </a:endParaRPr>
          </a:p>
          <a:p>
            <a:pPr rtl="0"/>
            <a:r>
              <a:rPr lang="en-US" sz="1200" b="1" i="0" kern="1200" dirty="0">
                <a:solidFill>
                  <a:schemeClr val="tx1"/>
                </a:solidFill>
                <a:effectLst/>
                <a:latin typeface="Poppins Light" pitchFamily="2" charset="77"/>
                <a:ea typeface="+mn-ea"/>
                <a:cs typeface="+mn-cs"/>
              </a:rPr>
              <a:t>How does people’s electricity consumption vary by time of day and by time of year?</a:t>
            </a:r>
            <a:r>
              <a:rPr lang="en-US" sz="1200" b="0" i="0" kern="1200" dirty="0">
                <a:solidFill>
                  <a:schemeClr val="tx1"/>
                </a:solidFill>
                <a:effectLst/>
                <a:latin typeface="Poppins Light" pitchFamily="2" charset="77"/>
                <a:ea typeface="+mn-ea"/>
                <a:cs typeface="+mn-cs"/>
              </a:rPr>
              <a:t> </a:t>
            </a:r>
            <a:r>
              <a:rPr lang="en-US" sz="1200" b="0" i="0" u="sng" kern="1200" dirty="0">
                <a:solidFill>
                  <a:schemeClr val="tx1"/>
                </a:solidFill>
                <a:effectLst/>
                <a:latin typeface="Poppins Light" pitchFamily="2" charset="77"/>
                <a:ea typeface="+mn-ea"/>
                <a:cs typeface="+mn-cs"/>
                <a:hlinkClick r:id="rId3" tooltip="https://es.catapult.org.uk/insight/grid-impacts-of-heat-pumps-evs-and-solar-revealed"/>
              </a:rPr>
              <a:t>https://es.catapult.org.uk/insight/grid-impacts-of-heat-pumps-evs-and-solar-revealed</a:t>
            </a:r>
            <a:r>
              <a:rPr lang="en-US" sz="1200" b="0" i="0" kern="1200" dirty="0">
                <a:solidFill>
                  <a:schemeClr val="tx1"/>
                </a:solidFill>
                <a:effectLst/>
                <a:latin typeface="Poppins Light" pitchFamily="2" charset="77"/>
                <a:ea typeface="+mn-ea"/>
                <a:cs typeface="+mn-cs"/>
              </a:rPr>
              <a:t> This analysis by Energy Systems Catapult </a:t>
            </a:r>
            <a:r>
              <a:rPr lang="en-US" sz="1200" b="0" i="0" kern="1200" dirty="0" err="1">
                <a:solidFill>
                  <a:schemeClr val="tx1"/>
                </a:solidFill>
                <a:effectLst/>
                <a:latin typeface="Poppins Light" pitchFamily="2" charset="77"/>
                <a:ea typeface="+mn-ea"/>
                <a:cs typeface="+mn-cs"/>
              </a:rPr>
              <a:t>analysed</a:t>
            </a:r>
            <a:r>
              <a:rPr lang="en-US" sz="1200" b="0" i="0" kern="1200" dirty="0">
                <a:solidFill>
                  <a:schemeClr val="tx1"/>
                </a:solidFill>
                <a:effectLst/>
                <a:latin typeface="Poppins Light" pitchFamily="2" charset="77"/>
                <a:ea typeface="+mn-ea"/>
                <a:cs typeface="+mn-cs"/>
              </a:rPr>
              <a:t> one year of half-hourly electricity smart meter data for 650 homes from their ‘Living Lab’. It explored how much electricity people used by time of day and time of year, splitting the analysis by different low carbon technologies (LCTs): electric vehicles with home chargers; solar panels; electric heat pumps; and homes with no LCTs. What were the key findings from the analysis? What opportunities are there (e.g. some energy suppliers provide time-of-use offers so it is cheaper to charge your EV at night)? What challenges does this analysis highlight (e.g. what might the impact be if everyone gets an EV and then charges at night)?</a:t>
            </a:r>
          </a:p>
          <a:p>
            <a:pPr rtl="0"/>
            <a:r>
              <a:rPr lang="en-US" sz="1200" b="1" i="0" kern="1200" dirty="0">
                <a:solidFill>
                  <a:schemeClr val="tx1"/>
                </a:solidFill>
                <a:effectLst/>
                <a:latin typeface="Poppins Light" pitchFamily="2" charset="77"/>
                <a:ea typeface="+mn-ea"/>
                <a:cs typeface="+mn-cs"/>
              </a:rPr>
              <a:t>How does electricity and gas consumption vary across areas of the country?</a:t>
            </a:r>
            <a:r>
              <a:rPr lang="en-US" sz="1200" b="0" i="0" kern="1200" dirty="0">
                <a:solidFill>
                  <a:schemeClr val="tx1"/>
                </a:solidFill>
                <a:effectLst/>
                <a:latin typeface="Poppins Light" pitchFamily="2" charset="77"/>
                <a:ea typeface="+mn-ea"/>
                <a:cs typeface="+mn-cs"/>
              </a:rPr>
              <a:t> </a:t>
            </a:r>
            <a:r>
              <a:rPr lang="en-US" sz="1200" b="0" i="0" u="sng" kern="1200" dirty="0">
                <a:solidFill>
                  <a:schemeClr val="tx1"/>
                </a:solidFill>
                <a:effectLst/>
                <a:latin typeface="Poppins Light" pitchFamily="2" charset="77"/>
                <a:ea typeface="+mn-ea"/>
                <a:cs typeface="+mn-cs"/>
              </a:rPr>
              <a:t>https://usmart.io/org/esc/discovery/discovery-view-detail/a5107440-062a-4aa7-9398-6266534463ac </a:t>
            </a:r>
            <a:r>
              <a:rPr lang="en-US" sz="1200" b="0" i="0" kern="1200" dirty="0">
                <a:solidFill>
                  <a:schemeClr val="tx1"/>
                </a:solidFill>
                <a:effectLst/>
                <a:latin typeface="Poppins Light" pitchFamily="2" charset="77"/>
                <a:ea typeface="+mn-ea"/>
                <a:cs typeface="+mn-cs"/>
              </a:rPr>
              <a:t>- This data set contains annual electricity and gas consumption for small regions in England and Wales. There are ~34,000 rows, with one row for each ‘LSOA’. LSOA’s are small regions originally defined for </a:t>
            </a:r>
            <a:r>
              <a:rPr lang="en-US" sz="1200" b="0" i="0" kern="1200" dirty="0" err="1">
                <a:solidFill>
                  <a:schemeClr val="tx1"/>
                </a:solidFill>
                <a:effectLst/>
                <a:latin typeface="Poppins Light" pitchFamily="2" charset="77"/>
                <a:ea typeface="+mn-ea"/>
                <a:cs typeface="+mn-cs"/>
              </a:rPr>
              <a:t>analysing</a:t>
            </a:r>
            <a:r>
              <a:rPr lang="en-US" sz="1200" b="0" i="0" kern="1200" dirty="0">
                <a:solidFill>
                  <a:schemeClr val="tx1"/>
                </a:solidFill>
                <a:effectLst/>
                <a:latin typeface="Poppins Light" pitchFamily="2" charset="77"/>
                <a:ea typeface="+mn-ea"/>
                <a:cs typeface="+mn-cs"/>
              </a:rPr>
              <a:t> Census data, with approximately 600-800 homes in each LSOA region. Ideas for analysis: calculate summary statistics for the mean electricity consumption and mean gas consumption (min / max / 25</a:t>
            </a:r>
            <a:r>
              <a:rPr lang="en-US" sz="1200" b="0" i="0" kern="1200" baseline="30000" dirty="0">
                <a:solidFill>
                  <a:schemeClr val="tx1"/>
                </a:solidFill>
                <a:effectLst/>
                <a:latin typeface="Poppins Light" pitchFamily="2" charset="77"/>
                <a:ea typeface="+mn-ea"/>
                <a:cs typeface="+mn-cs"/>
              </a:rPr>
              <a:t>th</a:t>
            </a:r>
            <a:r>
              <a:rPr lang="en-US" sz="1200" b="0" i="0" kern="1200" dirty="0">
                <a:solidFill>
                  <a:schemeClr val="tx1"/>
                </a:solidFill>
                <a:effectLst/>
                <a:latin typeface="Poppins Light" pitchFamily="2" charset="77"/>
                <a:ea typeface="+mn-ea"/>
                <a:cs typeface="+mn-cs"/>
              </a:rPr>
              <a:t> percentile, 75</a:t>
            </a:r>
            <a:r>
              <a:rPr lang="en-US" sz="1200" b="0" i="0" kern="1200" baseline="30000" dirty="0">
                <a:solidFill>
                  <a:schemeClr val="tx1"/>
                </a:solidFill>
                <a:effectLst/>
                <a:latin typeface="Poppins Light" pitchFamily="2" charset="77"/>
                <a:ea typeface="+mn-ea"/>
                <a:cs typeface="+mn-cs"/>
              </a:rPr>
              <a:t>th</a:t>
            </a:r>
            <a:r>
              <a:rPr lang="en-US" sz="1200" b="0" i="0" kern="1200" dirty="0">
                <a:solidFill>
                  <a:schemeClr val="tx1"/>
                </a:solidFill>
                <a:effectLst/>
                <a:latin typeface="Poppins Light" pitchFamily="2" charset="77"/>
                <a:ea typeface="+mn-ea"/>
                <a:cs typeface="+mn-cs"/>
              </a:rPr>
              <a:t> percentile </a:t>
            </a:r>
            <a:r>
              <a:rPr lang="en-US" sz="1200" b="0" i="0" kern="1200" dirty="0" err="1">
                <a:solidFill>
                  <a:schemeClr val="tx1"/>
                </a:solidFill>
                <a:effectLst/>
                <a:latin typeface="Poppins Light" pitchFamily="2" charset="77"/>
                <a:ea typeface="+mn-ea"/>
                <a:cs typeface="+mn-cs"/>
              </a:rPr>
              <a:t>etc</a:t>
            </a:r>
            <a:r>
              <a:rPr lang="en-US" sz="1200" b="0" i="0" kern="1200" dirty="0">
                <a:solidFill>
                  <a:schemeClr val="tx1"/>
                </a:solidFill>
                <a:effectLst/>
                <a:latin typeface="Poppins Light" pitchFamily="2" charset="77"/>
                <a:ea typeface="+mn-ea"/>
                <a:cs typeface="+mn-cs"/>
              </a:rPr>
              <a:t>); create summary plots (histograms and/or box plots) to show the distribution. Are there any outliers to remove (e.g. this data contains both domestic and non-domestic meters so some LSOAs may be skewed by industrial sites)?</a:t>
            </a:r>
          </a:p>
          <a:p>
            <a:pPr rtl="0"/>
            <a:r>
              <a:rPr lang="en-US" sz="1200" b="1" i="0" kern="1200" dirty="0">
                <a:solidFill>
                  <a:schemeClr val="tx1"/>
                </a:solidFill>
                <a:effectLst/>
                <a:latin typeface="Poppins Light" pitchFamily="2" charset="77"/>
                <a:ea typeface="+mn-ea"/>
                <a:cs typeface="+mn-cs"/>
              </a:rPr>
              <a:t>How does electricity and gas consumption vary by demographic and socio-economic variables?</a:t>
            </a:r>
            <a:r>
              <a:rPr lang="en-US" sz="1200" b="0" i="0" kern="1200" dirty="0">
                <a:solidFill>
                  <a:schemeClr val="tx1"/>
                </a:solidFill>
                <a:effectLst/>
                <a:latin typeface="Poppins Light" pitchFamily="2" charset="77"/>
                <a:ea typeface="+mn-ea"/>
                <a:cs typeface="+mn-cs"/>
              </a:rPr>
              <a:t> [more advanced] It is possible to combine the energy consumption data with publicly available data from other sources that also use the ‘LSOA’ regions. Ideas for analysis: what variables are correlated with high energy consumption (e.g. mean number of occupants per household; mean number of rooms; % of households that are detached / semi-detached / terraced / flats; population density; rural-urban classification; income; property age; …? What are the implications of this analysis? Where is the greatest opportunity to reduce gas consumption (and reduce emissions) – is it a small number of high consumption areas or a large number of mid consumption areas (80/20 pareto curves </a:t>
            </a:r>
            <a:r>
              <a:rPr lang="en-US" sz="1200" b="0" i="0" kern="1200" dirty="0" err="1">
                <a:solidFill>
                  <a:schemeClr val="tx1"/>
                </a:solidFill>
                <a:effectLst/>
                <a:latin typeface="Poppins Light" pitchFamily="2" charset="77"/>
                <a:ea typeface="+mn-ea"/>
                <a:cs typeface="+mn-cs"/>
              </a:rPr>
              <a:t>etc</a:t>
            </a:r>
            <a:r>
              <a:rPr lang="en-US" sz="1200" b="0" i="0" kern="1200" dirty="0">
                <a:solidFill>
                  <a:schemeClr val="tx1"/>
                </a:solidFill>
                <a:effectLst/>
                <a:latin typeface="Poppins Light" pitchFamily="2" charset="77"/>
                <a:ea typeface="+mn-ea"/>
                <a:cs typeface="+mn-cs"/>
              </a:rPr>
              <a:t>)? What is the target audience or market for your solution?</a:t>
            </a:r>
          </a:p>
          <a:p>
            <a:pPr lvl="1" rtl="0"/>
            <a:r>
              <a:rPr lang="en-US" sz="1200" b="0" i="0" kern="1200" dirty="0">
                <a:solidFill>
                  <a:schemeClr val="tx1"/>
                </a:solidFill>
                <a:effectLst/>
                <a:latin typeface="Poppins Light" pitchFamily="2" charset="77"/>
                <a:ea typeface="+mn-ea"/>
                <a:cs typeface="+mn-cs"/>
              </a:rPr>
              <a:t>Census (suggest use 2011 version rather than 2021 version, Type of area = “super output areas – lower layer 2011”) </a:t>
            </a:r>
            <a:r>
              <a:rPr lang="en-US" sz="1200" b="0" i="0" u="sng" kern="1200" dirty="0">
                <a:solidFill>
                  <a:schemeClr val="tx1"/>
                </a:solidFill>
                <a:effectLst/>
                <a:latin typeface="Poppins Light" pitchFamily="2" charset="77"/>
                <a:ea typeface="+mn-ea"/>
                <a:cs typeface="+mn-cs"/>
                <a:hlinkClick r:id="rId4" tooltip="https://www.nomisweb.co.uk/sources/census_2011"/>
              </a:rPr>
              <a:t>https://www.nomisweb.co.uk/sources/census_2011</a:t>
            </a:r>
            <a:endParaRPr lang="en-US" sz="1200" b="0" i="0" kern="1200" dirty="0">
              <a:solidFill>
                <a:schemeClr val="tx1"/>
              </a:solidFill>
              <a:effectLst/>
              <a:latin typeface="Poppins Light" pitchFamily="2" charset="77"/>
              <a:ea typeface="+mn-ea"/>
              <a:cs typeface="+mn-cs"/>
            </a:endParaRPr>
          </a:p>
          <a:p>
            <a:pPr lvl="1" rtl="0"/>
            <a:r>
              <a:rPr lang="en-US" sz="1200" b="0" i="0" kern="1200" dirty="0">
                <a:solidFill>
                  <a:schemeClr val="tx1"/>
                </a:solidFill>
                <a:effectLst/>
                <a:latin typeface="Poppins Light" pitchFamily="2" charset="77"/>
                <a:ea typeface="+mn-ea"/>
                <a:cs typeface="+mn-cs"/>
              </a:rPr>
              <a:t>ONS: income (suggest use ‘net income after housing costs’, joining on ‘MSOA code’) </a:t>
            </a:r>
            <a:r>
              <a:rPr lang="en-US" sz="1200" b="0" i="0" u="sng" kern="1200" dirty="0">
                <a:solidFill>
                  <a:schemeClr val="tx1"/>
                </a:solidFill>
                <a:effectLst/>
                <a:latin typeface="Poppins Light" pitchFamily="2" charset="77"/>
                <a:ea typeface="+mn-ea"/>
                <a:cs typeface="+mn-cs"/>
                <a:hlinkClick r:id="rId5" tooltip="https://www.ons.gov.uk/employmentandlabourmarket/peopleinwork/earningsandworkinghours/datasets/smallareaincomeestimatesformiddlelayersuperoutputareasenglandandwales"/>
              </a:rPr>
              <a:t>https://www.ons.gov.uk/employmentandlabourmarket/peopleinwork/earningsandworkinghours/datasets/smallareaincomeestimatesformiddlelayersuperoutputareasenglandandwales</a:t>
            </a:r>
            <a:endParaRPr lang="en-US" sz="1200" b="0" i="0" kern="1200" dirty="0">
              <a:solidFill>
                <a:schemeClr val="tx1"/>
              </a:solidFill>
              <a:effectLst/>
              <a:latin typeface="Poppins Light" pitchFamily="2" charset="77"/>
              <a:ea typeface="+mn-ea"/>
              <a:cs typeface="+mn-cs"/>
            </a:endParaRPr>
          </a:p>
          <a:p>
            <a:pPr lvl="1" rtl="0"/>
            <a:r>
              <a:rPr lang="en-US" sz="1200" b="0" i="0" kern="1200" dirty="0">
                <a:solidFill>
                  <a:schemeClr val="tx1"/>
                </a:solidFill>
                <a:effectLst/>
                <a:latin typeface="Poppins Light" pitchFamily="2" charset="77"/>
                <a:ea typeface="+mn-ea"/>
                <a:cs typeface="+mn-cs"/>
              </a:rPr>
              <a:t>ONS rural-urban classification </a:t>
            </a:r>
            <a:r>
              <a:rPr lang="en-US" sz="1200" b="0" i="0" u="sng" kern="1200" dirty="0">
                <a:solidFill>
                  <a:schemeClr val="tx1"/>
                </a:solidFill>
                <a:effectLst/>
                <a:latin typeface="Poppins Light" pitchFamily="2" charset="77"/>
                <a:ea typeface="+mn-ea"/>
                <a:cs typeface="+mn-cs"/>
                <a:hlinkClick r:id="rId6" tooltip="https://www.ons.gov.uk/methodology/geography/geographicalproducts/ruralurbanclassifications/2011ruralurbanclassification"/>
              </a:rPr>
              <a:t>https://www.ons.gov.uk/methodology/geography/geographicalproducts/ruralurbanclassifications/2011ruralurbanclassification</a:t>
            </a:r>
            <a:endParaRPr lang="en-US" sz="1200" b="0" i="0" kern="1200" dirty="0">
              <a:solidFill>
                <a:schemeClr val="tx1"/>
              </a:solidFill>
              <a:effectLst/>
              <a:latin typeface="Poppins Light" pitchFamily="2" charset="77"/>
              <a:ea typeface="+mn-ea"/>
              <a:cs typeface="+mn-cs"/>
            </a:endParaRPr>
          </a:p>
          <a:p>
            <a:pPr lvl="1" rtl="0"/>
            <a:r>
              <a:rPr lang="en-US" sz="1200" b="0" i="0" kern="1200" dirty="0">
                <a:solidFill>
                  <a:schemeClr val="tx1"/>
                </a:solidFill>
                <a:effectLst/>
                <a:latin typeface="Poppins Light" pitchFamily="2" charset="77"/>
                <a:ea typeface="+mn-ea"/>
                <a:cs typeface="+mn-cs"/>
              </a:rPr>
              <a:t>VOA: dwelling age: </a:t>
            </a:r>
            <a:r>
              <a:rPr lang="en-US" sz="1200" b="0" i="0" u="sng" kern="1200" dirty="0">
                <a:solidFill>
                  <a:schemeClr val="tx1"/>
                </a:solidFill>
                <a:effectLst/>
                <a:latin typeface="Poppins Light" pitchFamily="2" charset="77"/>
                <a:ea typeface="+mn-ea"/>
                <a:cs typeface="+mn-cs"/>
                <a:hlinkClick r:id="rId7" tooltip="https://data.geods.ac.uk/dataset/dwelling-ages-and-prices"/>
              </a:rPr>
              <a:t>https://data.geods.ac.uk/dataset/dwelling-ages-and-prices</a:t>
            </a:r>
            <a:endParaRPr lang="en-US" sz="1200" b="0" i="0" kern="1200" dirty="0">
              <a:solidFill>
                <a:schemeClr val="tx1"/>
              </a:solidFill>
              <a:effectLst/>
              <a:latin typeface="Poppins Light" pitchFamily="2" charset="77"/>
              <a:ea typeface="+mn-ea"/>
              <a:cs typeface="+mn-cs"/>
            </a:endParaRPr>
          </a:p>
          <a:p>
            <a:pPr lvl="1" rtl="0"/>
            <a:r>
              <a:rPr lang="en-US" sz="1200" b="0" i="0" kern="1200" dirty="0">
                <a:solidFill>
                  <a:schemeClr val="tx1"/>
                </a:solidFill>
                <a:effectLst/>
                <a:latin typeface="Poppins Light" pitchFamily="2" charset="77"/>
                <a:ea typeface="+mn-ea"/>
                <a:cs typeface="+mn-cs"/>
              </a:rPr>
              <a:t>Analysis of property age vs energy efficiency: </a:t>
            </a:r>
            <a:r>
              <a:rPr lang="en-US" sz="1200" b="0" i="0" u="sng" kern="1200" dirty="0">
                <a:solidFill>
                  <a:schemeClr val="tx1"/>
                </a:solidFill>
                <a:effectLst/>
                <a:latin typeface="Poppins Light" pitchFamily="2" charset="77"/>
                <a:ea typeface="+mn-ea"/>
                <a:cs typeface="+mn-cs"/>
                <a:hlinkClick r:id="rId8" tooltip="https://www.ons.gov.uk/peoplepopulationandcommunity/housing/articles/ageofthepropertyisthebiggestsinglefactorinenergyefficiencyofhomes/2021-11-01"/>
              </a:rPr>
              <a:t>https://www.ons.gov.uk/peoplepopulationandcommunity/housing/articles/ageofthepropertyisthebiggestsinglefactorinenergyefficiencyofhomes/2021-11-01</a:t>
            </a:r>
            <a:endParaRPr lang="en-US" sz="1200" b="0" i="0" kern="1200" dirty="0">
              <a:solidFill>
                <a:schemeClr val="tx1"/>
              </a:solidFill>
              <a:effectLst/>
              <a:latin typeface="Poppins Light" pitchFamily="2" charset="77"/>
              <a:ea typeface="+mn-ea"/>
              <a:cs typeface="+mn-cs"/>
            </a:endParaRPr>
          </a:p>
          <a:p>
            <a:pPr lvl="1" rtl="0"/>
            <a:r>
              <a:rPr lang="en-US" sz="1200" b="0" i="0" kern="1200" dirty="0">
                <a:solidFill>
                  <a:schemeClr val="tx1"/>
                </a:solidFill>
                <a:effectLst/>
                <a:latin typeface="Poppins Light" pitchFamily="2" charset="77"/>
                <a:ea typeface="+mn-ea"/>
                <a:cs typeface="+mn-cs"/>
              </a:rPr>
              <a:t>Analysis of housing stock and trends over time: </a:t>
            </a:r>
            <a:r>
              <a:rPr lang="en-US" sz="1200" b="0" i="0" u="sng" kern="1200" dirty="0">
                <a:solidFill>
                  <a:schemeClr val="tx1"/>
                </a:solidFill>
                <a:effectLst/>
                <a:latin typeface="Poppins Light" pitchFamily="2" charset="77"/>
                <a:ea typeface="+mn-ea"/>
                <a:cs typeface="+mn-cs"/>
                <a:hlinkClick r:id="rId9" tooltip="https://www.gov.uk/government/statistics/council-tax-stock-of-properties-2021/council-tax-stock-of-properties-statistical-summary"/>
              </a:rPr>
              <a:t>https://www.gov.uk/government/statistics/council-tax-stock-of-properties-2021/council-tax-stock-of-properties-statistical-summary</a:t>
            </a:r>
            <a:endParaRPr lang="en-US" sz="1200" b="0" i="0" kern="1200" dirty="0">
              <a:solidFill>
                <a:schemeClr val="tx1"/>
              </a:solidFill>
              <a:effectLst/>
              <a:latin typeface="Poppins Light" pitchFamily="2" charset="77"/>
              <a:ea typeface="+mn-ea"/>
              <a:cs typeface="+mn-cs"/>
            </a:endParaRPr>
          </a:p>
          <a:p>
            <a:endParaRPr lang="en-GB" b="1"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b="1" dirty="0"/>
              <a:t>Extension: </a:t>
            </a:r>
            <a:r>
              <a:rPr lang="en-US" b="0" dirty="0"/>
              <a:t>Their problem statements should consider both parts of the ‘why’ – so should have what the solution will do and how this will help an outcome (as shown in the example). A simplified version would just have ‘What the solution will do’.</a:t>
            </a:r>
          </a:p>
          <a:p>
            <a:endParaRPr lang="en-GB" b="1"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7</a:t>
            </a:fld>
            <a:endParaRPr lang="en-US"/>
          </a:p>
        </p:txBody>
      </p:sp>
    </p:spTree>
    <p:extLst>
      <p:ext uri="{BB962C8B-B14F-4D97-AF65-F5344CB8AC3E}">
        <p14:creationId xmlns:p14="http://schemas.microsoft.com/office/powerpoint/2010/main" val="4096042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Suggested Timings: For the whole of the Project process Stage we would recommend spending 1-2 hours. The following slides break this down into ideas, Prototyping’ and ‘Testing’.</a:t>
            </a:r>
          </a:p>
          <a:p>
            <a:endParaRPr lang="en-US" dirty="0"/>
          </a:p>
          <a:p>
            <a:r>
              <a:rPr lang="en-US" b="1" dirty="0"/>
              <a:t>Differentiation / Extension:</a:t>
            </a:r>
          </a:p>
          <a:p>
            <a:pPr marL="171450" indent="-171450">
              <a:buFont typeface="Arial" panose="020B0604020202020204" pitchFamily="34" charset="0"/>
              <a:buChar char="•"/>
            </a:pPr>
            <a:r>
              <a:rPr lang="en-US" b="0" dirty="0"/>
              <a:t>You can add detail to the skills, or ask students to think more about what these are / how they are evidenced:</a:t>
            </a:r>
          </a:p>
          <a:p>
            <a:pPr marL="228600" indent="-228600">
              <a:buFont typeface="Arial" panose="020B0604020202020204" pitchFamily="34" charset="0"/>
              <a:buAutoNum type="arabicPeriod"/>
            </a:pPr>
            <a:r>
              <a:rPr lang="en-US" b="0" dirty="0"/>
              <a:t>Research and communication skills: Locate specific information, Use language to find relevant information, select relevant and well-regarded sources.</a:t>
            </a:r>
          </a:p>
          <a:p>
            <a:pPr marL="228600" indent="-228600">
              <a:buFont typeface="Arial" panose="020B0604020202020204" pitchFamily="34" charset="0"/>
              <a:buAutoNum type="arabicPeriod"/>
            </a:pPr>
            <a:r>
              <a:rPr lang="en-US" b="0" dirty="0"/>
              <a:t>Creative and logical thinking: </a:t>
            </a:r>
            <a:r>
              <a:rPr lang="en-US" b="0" dirty="0" err="1"/>
              <a:t>Organising</a:t>
            </a:r>
            <a:r>
              <a:rPr lang="en-US" b="0" dirty="0"/>
              <a:t> into next steps, thinking outside of the box, being inspired by a different idea.</a:t>
            </a:r>
          </a:p>
          <a:p>
            <a:pPr marL="228600" indent="-228600">
              <a:buFont typeface="Arial" panose="020B0604020202020204" pitchFamily="34" charset="0"/>
              <a:buAutoNum type="arabicPeriod"/>
            </a:pPr>
            <a:r>
              <a:rPr lang="en-US" b="0" dirty="0"/>
              <a:t>Decision Making: </a:t>
            </a:r>
            <a:r>
              <a:rPr lang="en-US" b="0" dirty="0" err="1"/>
              <a:t>Analysing</a:t>
            </a:r>
            <a:r>
              <a:rPr lang="en-US" b="0" dirty="0"/>
              <a:t> information, assessing against an aim, evaluating outcomes.</a:t>
            </a:r>
          </a:p>
        </p:txBody>
      </p:sp>
      <p:sp>
        <p:nvSpPr>
          <p:cNvPr id="4" name="Slide Number Placeholder 3"/>
          <p:cNvSpPr>
            <a:spLocks noGrp="1"/>
          </p:cNvSpPr>
          <p:nvPr>
            <p:ph type="sldNum" sz="quarter" idx="5"/>
          </p:nvPr>
        </p:nvSpPr>
        <p:spPr/>
        <p:txBody>
          <a:bodyPr/>
          <a:lstStyle/>
          <a:p>
            <a:fld id="{B0F6247D-5FE6-DE41-92C7-B7BE717BF38F}" type="slidenum">
              <a:rPr lang="en-US" smtClean="0"/>
              <a:pPr/>
              <a:t>8</a:t>
            </a:fld>
            <a:endParaRPr lang="en-US"/>
          </a:p>
        </p:txBody>
      </p:sp>
    </p:spTree>
    <p:extLst>
      <p:ext uri="{BB962C8B-B14F-4D97-AF65-F5344CB8AC3E}">
        <p14:creationId xmlns:p14="http://schemas.microsoft.com/office/powerpoint/2010/main" val="3577861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latin typeface="Poppins Light"/>
                <a:cs typeface="Poppins Light"/>
              </a:rPr>
              <a:t>Suggested timings: This could take approximately 30 – 60 minutes -  15 – 30 minutes for research. 10 – 25 minutes for creating ideas.</a:t>
            </a:r>
            <a:endParaRPr lang="en-US" dirty="0"/>
          </a:p>
          <a:p>
            <a:endParaRPr lang="en-US" dirty="0"/>
          </a:p>
          <a:p>
            <a:r>
              <a:rPr lang="en-US" b="1" u="sng" dirty="0">
                <a:latin typeface="Poppins Light"/>
                <a:cs typeface="Poppins Light"/>
              </a:rPr>
              <a:t>Research</a:t>
            </a:r>
            <a:r>
              <a:rPr lang="en-US" dirty="0">
                <a:latin typeface="Poppins Light"/>
                <a:cs typeface="Poppins Light"/>
              </a:rPr>
              <a:t>: This develops the skills of focused research and where their problem statement will be very helpful. You can encourage them to research current solutions and do an analysis of what is good about them, but what is also bad about them.</a:t>
            </a:r>
          </a:p>
          <a:p>
            <a:r>
              <a:rPr lang="en-US" dirty="0">
                <a:latin typeface="Poppins Light"/>
                <a:cs typeface="Poppins Light"/>
              </a:rPr>
              <a:t>Existing ideas and links are suggested below:</a:t>
            </a:r>
          </a:p>
          <a:p>
            <a:r>
              <a:rPr lang="en-US" b="1" dirty="0" err="1">
                <a:latin typeface="Poppins Light"/>
                <a:cs typeface="Poppins Light"/>
              </a:rPr>
              <a:t>Behaviour</a:t>
            </a:r>
            <a:r>
              <a:rPr lang="en-US" b="1" dirty="0">
                <a:latin typeface="Poppins Light"/>
                <a:cs typeface="Poppins Light"/>
              </a:rPr>
              <a:t> Change and Actions. </a:t>
            </a:r>
            <a:r>
              <a:rPr lang="en-US" b="0" dirty="0" err="1">
                <a:latin typeface="Poppins Light"/>
                <a:cs typeface="Poppins Light"/>
              </a:rPr>
              <a:t>Changeworks</a:t>
            </a:r>
            <a:r>
              <a:rPr lang="en-US" b="0" dirty="0">
                <a:latin typeface="Poppins Light"/>
                <a:cs typeface="Poppins Light"/>
              </a:rPr>
              <a:t> communicate actionable ways as part of their energy advice. </a:t>
            </a:r>
            <a:r>
              <a:rPr lang="en-GB" dirty="0">
                <a:hlinkClick r:id="rId3"/>
              </a:rPr>
              <a:t>Energy Advice – </a:t>
            </a:r>
            <a:r>
              <a:rPr lang="en-GB" dirty="0" err="1">
                <a:hlinkClick r:id="rId3"/>
              </a:rPr>
              <a:t>Changeworks</a:t>
            </a:r>
            <a:r>
              <a:rPr lang="en-GB" dirty="0"/>
              <a:t> https://www.changeworks.org.uk/energy-advice/</a:t>
            </a:r>
          </a:p>
          <a:p>
            <a:r>
              <a:rPr lang="en-US" b="1" dirty="0">
                <a:latin typeface="Poppins Light"/>
                <a:cs typeface="Poppins Light"/>
              </a:rPr>
              <a:t>Waste water heat recovery. </a:t>
            </a:r>
            <a:r>
              <a:rPr lang="en-US" dirty="0">
                <a:hlinkClick r:id="rId4"/>
              </a:rPr>
              <a:t>Zypho shower waste water heat recovery system saves energy</a:t>
            </a:r>
            <a:r>
              <a:rPr lang="en-US" dirty="0"/>
              <a:t> https://zypho.uk/ Zypho shower waste water heat recovery system saves energy  https://zypho.uk/ </a:t>
            </a:r>
            <a:r>
              <a:rPr lang="en-US" b="0" dirty="0">
                <a:latin typeface="Poppins Light"/>
                <a:cs typeface="Poppins Light"/>
              </a:rPr>
              <a:t>The Zypho solution attaches to your shower and uses waste water to heat new water coming into the shower. This means you don’t need to continuously heat your water, saving money and energy. At the bottom of the page is a video you can show to students.</a:t>
            </a:r>
          </a:p>
          <a:p>
            <a:r>
              <a:rPr lang="en-US" b="1" dirty="0">
                <a:latin typeface="Poppins Light"/>
                <a:cs typeface="Poppins Light"/>
              </a:rPr>
              <a:t>Homes made of wood. </a:t>
            </a:r>
            <a:r>
              <a:rPr lang="en-US" dirty="0">
                <a:hlinkClick r:id="rId5"/>
              </a:rPr>
              <a:t>We Can Make – BBC News – Community Led Housing – YouTube</a:t>
            </a:r>
            <a:r>
              <a:rPr lang="en-US" dirty="0"/>
              <a:t> https://www.youtube.com/watch?v=_0LFxpxNPMw We Can Make are a charity in Bristol who make low cost homes that are cheap to make, easy to build and don’t negatively impact the planet. The video shows a report from the BBC on their work. </a:t>
            </a:r>
          </a:p>
          <a:p>
            <a:pPr marL="0" marR="0" lvl="0" indent="0" algn="l" defTabSz="914357" rtl="0" eaLnBrk="1" fontAlgn="auto" latinLnBrk="0" hangingPunct="1">
              <a:lnSpc>
                <a:spcPct val="100000"/>
              </a:lnSpc>
              <a:spcBef>
                <a:spcPts val="0"/>
              </a:spcBef>
              <a:spcAft>
                <a:spcPts val="0"/>
              </a:spcAft>
              <a:buClrTx/>
              <a:buSzTx/>
              <a:buFontTx/>
              <a:buNone/>
              <a:tabLst/>
              <a:defRPr/>
            </a:pPr>
            <a:r>
              <a:rPr lang="en-US" b="1" dirty="0">
                <a:latin typeface="Poppins Light"/>
                <a:cs typeface="Poppins Light"/>
              </a:rPr>
              <a:t>Warm Home Prescription. </a:t>
            </a:r>
            <a:r>
              <a:rPr lang="en-US" dirty="0">
                <a:hlinkClick r:id="rId6"/>
              </a:rPr>
              <a:t>Warm Home Prescription® | Energy Systems Catapult</a:t>
            </a:r>
            <a:r>
              <a:rPr lang="en-US" dirty="0"/>
              <a:t> https://es.catapult.org.uk/project/warm-home-prescription/ In 2023 Catapult Energy paid for low-income households to have the heating they needed over winter. The website covers the project, including a 2.30 video at the bottom of the page. </a:t>
            </a:r>
            <a:r>
              <a:rPr lang="en-US" sz="1200" b="0" i="0" u="none" strike="noStrike" kern="1200" baseline="0" dirty="0">
                <a:solidFill>
                  <a:schemeClr val="tx1"/>
                </a:solidFill>
                <a:latin typeface="Poppins Light" pitchFamily="2" charset="77"/>
                <a:ea typeface="+mn-ea"/>
                <a:cs typeface="+mn-cs"/>
              </a:rPr>
              <a:t>Warm Home Prescription partnered with different parts of the NHS such as social prescribers and public health teams who are best placed to identify and make a referral. Vulnerable people with health conditions are often in and out of hospital therefore their needs were designed into the service.</a:t>
            </a:r>
            <a:endParaRPr lang="en-US" dirty="0"/>
          </a:p>
          <a:p>
            <a:r>
              <a:rPr lang="en-US" b="1" dirty="0"/>
              <a:t>Homes powered by nature. </a:t>
            </a:r>
            <a:r>
              <a:rPr lang="en-US" dirty="0" err="1">
                <a:hlinkClick r:id="rId7"/>
              </a:rPr>
              <a:t>OHomes</a:t>
            </a:r>
            <a:r>
              <a:rPr lang="en-US" dirty="0">
                <a:hlinkClick r:id="rId7"/>
              </a:rPr>
              <a:t> - beautiful low impact - heated by nature - earth sheltered</a:t>
            </a:r>
            <a:r>
              <a:rPr lang="en-US" dirty="0"/>
              <a:t> https://ohomes.co.uk/ Self-heating homes that are designed to store renewable energy from the summer heat and then release it in winter when needed. </a:t>
            </a:r>
          </a:p>
          <a:p>
            <a:r>
              <a:rPr lang="en-US" b="1" dirty="0"/>
              <a:t>Smart sensors. </a:t>
            </a:r>
            <a:r>
              <a:rPr lang="en-US" dirty="0">
                <a:hlinkClick r:id="rId8"/>
              </a:rPr>
              <a:t>Healthy Homes Smart Sensors Track Temperature and Humidity</a:t>
            </a:r>
            <a:r>
              <a:rPr lang="en-US" dirty="0"/>
              <a:t> https://healthyhomes.org.uk/smart-sensors/ These sensors can be easily installed and help people get live data on risks within their homes, such as ventilation, </a:t>
            </a:r>
            <a:r>
              <a:rPr lang="en-US" dirty="0" err="1"/>
              <a:t>mould</a:t>
            </a:r>
            <a:r>
              <a:rPr lang="en-US" dirty="0"/>
              <a:t>, heat loss. </a:t>
            </a:r>
          </a:p>
          <a:p>
            <a:r>
              <a:rPr lang="en-US" b="1" dirty="0"/>
              <a:t>Sustainable Buildings. </a:t>
            </a:r>
            <a:r>
              <a:rPr lang="en-US" dirty="0">
                <a:hlinkClick r:id="rId9"/>
              </a:rPr>
              <a:t>Building a sustainable future | Case Study | Neon - Brilliant inspiration</a:t>
            </a:r>
            <a:r>
              <a:rPr lang="en-US" dirty="0"/>
              <a:t> https://neonfutures.org.uk/case-study/mechanical-engineer-sally-biddlecombe/ Sally </a:t>
            </a:r>
            <a:r>
              <a:rPr lang="en-US" dirty="0" err="1"/>
              <a:t>Bidcombe</a:t>
            </a:r>
            <a:r>
              <a:rPr lang="en-US" dirty="0"/>
              <a:t> is a Mechanical Building Services Engineer at Arup and her job is to look at how to keep air fresh and comfortable in buildings, as well as the materials used to build them, to make sure they work for us and the environment. </a:t>
            </a:r>
          </a:p>
          <a:p>
            <a:r>
              <a:rPr lang="en-US" b="1" dirty="0"/>
              <a:t>Carbon Counting. </a:t>
            </a:r>
            <a:r>
              <a:rPr lang="en-US" dirty="0">
                <a:hlinkClick r:id="rId10"/>
              </a:rPr>
              <a:t>Carbon Counting | Case Study | Neon - Brilliant inspiration</a:t>
            </a:r>
            <a:r>
              <a:rPr lang="en-US" dirty="0"/>
              <a:t> https://neonfutures.org.uk/case-study/mechanical-engineer-jaz-rabadia/ Jaz Rabadia is a Senior Manager of Energy and Initiatives and helps companies to take action to save money and protect the environment. These include </a:t>
            </a:r>
            <a:r>
              <a:rPr lang="en-US" dirty="0" err="1"/>
              <a:t>refigeration</a:t>
            </a:r>
            <a:r>
              <a:rPr lang="en-US" dirty="0"/>
              <a:t> night blinds in supermarkets, timed lights, and energy awareness campaigns. </a:t>
            </a:r>
          </a:p>
          <a:p>
            <a:r>
              <a:rPr lang="en-US" b="1" dirty="0"/>
              <a:t>Affordable Solar Panels. </a:t>
            </a:r>
            <a:r>
              <a:rPr lang="en-GB" dirty="0" err="1">
                <a:hlinkClick r:id="rId11"/>
              </a:rPr>
              <a:t>Senergy</a:t>
            </a:r>
            <a:r>
              <a:rPr lang="en-GB" dirty="0">
                <a:hlinkClick r:id="rId11"/>
              </a:rPr>
              <a:t> Innovative Solar Thermal | Energy Systems Catapult</a:t>
            </a:r>
            <a:r>
              <a:rPr lang="en-GB" dirty="0"/>
              <a:t> https://es.catapult.org.uk/project/senergy-innovative-solar-thermal/ </a:t>
            </a:r>
            <a:r>
              <a:rPr lang="en-GB" dirty="0" err="1"/>
              <a:t>Senergy</a:t>
            </a:r>
            <a:r>
              <a:rPr lang="en-GB" dirty="0"/>
              <a:t> have developed a solar panel made from a polymer plastic. Traditionally solar panels are built using aluminium, glass and copper, so this a cheap alternative material that also maintains more heat. </a:t>
            </a:r>
          </a:p>
          <a:p>
            <a:r>
              <a:rPr lang="en-GB" b="1" dirty="0"/>
              <a:t>Smart Air Brick. </a:t>
            </a:r>
            <a:r>
              <a:rPr lang="en-GB" dirty="0">
                <a:hlinkClick r:id="rId12"/>
              </a:rPr>
              <a:t>The Airex Story — AirEx</a:t>
            </a:r>
            <a:r>
              <a:rPr lang="en-GB" dirty="0"/>
              <a:t> https://www.airex.tech/ourstory Airex have developed a new brick to replace ventilation bricks in building. It responds to the air, temperature and humidity outside to determine what it will do to support air and temperature inside the home. There is a 2.30 minute video on the webpage explaining the solution. </a:t>
            </a:r>
          </a:p>
          <a:p>
            <a:endParaRPr lang="en-US" b="1" dirty="0">
              <a:latin typeface="Poppins Light"/>
              <a:cs typeface="Poppins Light"/>
            </a:endParaRPr>
          </a:p>
          <a:p>
            <a:endParaRPr lang="en-US" b="1" dirty="0">
              <a:cs typeface="Poppins Light" pitchFamily="2" charset="77"/>
            </a:endParaRPr>
          </a:p>
          <a:p>
            <a:r>
              <a:rPr lang="en-US" b="1" u="sng" dirty="0">
                <a:latin typeface="Poppins Light"/>
                <a:cs typeface="Poppins Light"/>
              </a:rPr>
              <a:t>Ideas</a:t>
            </a:r>
          </a:p>
          <a:p>
            <a:r>
              <a:rPr lang="en-US" dirty="0" err="1">
                <a:latin typeface="Poppins Light"/>
                <a:cs typeface="Poppins Light"/>
              </a:rPr>
              <a:t>Emphasise</a:t>
            </a:r>
            <a:r>
              <a:rPr lang="en-US" dirty="0">
                <a:latin typeface="Poppins Light"/>
                <a:cs typeface="Poppins Light"/>
              </a:rPr>
              <a:t> to students that design thinking encourages lots of ideas – which is because it wants creative thinking, and people to think outside of the box. So, by forcing yourself to think of at least five (but can be more) ideas you will do this.</a:t>
            </a:r>
          </a:p>
          <a:p>
            <a:r>
              <a:rPr lang="en-US" b="1" dirty="0">
                <a:latin typeface="Poppins Light"/>
                <a:cs typeface="Poppins Light"/>
              </a:rPr>
              <a:t>Suggest Activities for warming up student brains for creative thinking </a:t>
            </a:r>
            <a:r>
              <a:rPr lang="en-US" dirty="0">
                <a:latin typeface="Poppins Light"/>
                <a:cs typeface="Poppins Light"/>
              </a:rPr>
              <a:t>are in the teacher slides at the start. (Alternative Ideas, Bad Ideas and Using Your Whole Brain).</a:t>
            </a:r>
          </a:p>
          <a:p>
            <a:r>
              <a:rPr lang="en-US" b="1" dirty="0">
                <a:latin typeface="Poppins Light"/>
                <a:cs typeface="Poppins Light"/>
              </a:rPr>
              <a:t>Selecting their top idea. </a:t>
            </a:r>
            <a:r>
              <a:rPr lang="en-US" b="0" dirty="0">
                <a:latin typeface="Poppins Light"/>
                <a:cs typeface="Poppins Light"/>
              </a:rPr>
              <a:t>You can start with them narrowing down their top two, then their chosen one. Encourage students to compare solutions against their problem statement to focus on what would be the best to solve the problem.</a:t>
            </a:r>
            <a:r>
              <a:rPr lang="en-US" dirty="0">
                <a:latin typeface="Poppins Light"/>
                <a:cs typeface="Poppins Light"/>
              </a:rPr>
              <a:t> </a:t>
            </a:r>
            <a:endParaRPr lang="en-US" b="1" dirty="0"/>
          </a:p>
          <a:p>
            <a:r>
              <a:rPr lang="en-US" b="1" dirty="0">
                <a:latin typeface="Poppins Light"/>
                <a:cs typeface="Poppins Light"/>
              </a:rPr>
              <a:t>Extension: </a:t>
            </a:r>
            <a:r>
              <a:rPr lang="en-US" b="0" dirty="0">
                <a:latin typeface="Poppins Light"/>
                <a:cs typeface="Poppins Light"/>
              </a:rPr>
              <a:t>To focus </a:t>
            </a:r>
            <a:r>
              <a:rPr lang="en-US" dirty="0">
                <a:latin typeface="Poppins Light"/>
                <a:cs typeface="Poppins Light"/>
              </a:rPr>
              <a:t>creative thinking </a:t>
            </a:r>
            <a:r>
              <a:rPr lang="en-US" b="0" dirty="0">
                <a:latin typeface="Poppins Light"/>
                <a:cs typeface="Poppins Light"/>
              </a:rPr>
              <a:t>students can use the acronym SCAMPER to think about a solution. This is taken from ideas that already exist to </a:t>
            </a:r>
            <a:r>
              <a:rPr lang="en-US" dirty="0">
                <a:latin typeface="Poppins Light"/>
                <a:cs typeface="Poppins Light"/>
              </a:rPr>
              <a:t>create </a:t>
            </a:r>
            <a:r>
              <a:rPr lang="en-US" b="0" dirty="0">
                <a:latin typeface="Poppins Light"/>
                <a:cs typeface="Poppins Light"/>
              </a:rPr>
              <a:t>a new idea from them. They can take a few of the ideas they have researched and then apply </a:t>
            </a:r>
            <a:r>
              <a:rPr lang="en-US" dirty="0">
                <a:latin typeface="Poppins Light"/>
                <a:cs typeface="Poppins Light"/>
              </a:rPr>
              <a:t>the</a:t>
            </a:r>
            <a:r>
              <a:rPr lang="en-US" b="0" dirty="0">
                <a:latin typeface="Poppins Light"/>
                <a:cs typeface="Poppins Light"/>
              </a:rPr>
              <a:t> acronym to them to think of new ideas. It stands for Substitute, Combine, Adapt, Modify / Magnify, Purpose, Eliminate, Rearrange / Reverse. For instance they can substitute a material, combine two ideas, magnify one part, change the purpose of something that already exists …</a:t>
            </a:r>
            <a:endParaRPr lang="en-GB" b="1" dirty="0">
              <a:latin typeface="Poppins Light"/>
              <a:cs typeface="Poppins Light"/>
            </a:endParaRPr>
          </a:p>
        </p:txBody>
      </p:sp>
      <p:sp>
        <p:nvSpPr>
          <p:cNvPr id="4" name="Slide Number Placeholder 3"/>
          <p:cNvSpPr>
            <a:spLocks noGrp="1"/>
          </p:cNvSpPr>
          <p:nvPr>
            <p:ph type="sldNum" sz="quarter" idx="5"/>
          </p:nvPr>
        </p:nvSpPr>
        <p:spPr/>
        <p:txBody>
          <a:bodyPr/>
          <a:lstStyle/>
          <a:p>
            <a:fld id="{B0F6247D-5FE6-DE41-92C7-B7BE717BF38F}" type="slidenum">
              <a:rPr lang="en-US" smtClean="0"/>
              <a:pPr/>
              <a:t>9</a:t>
            </a:fld>
            <a:endParaRPr lang="en-US"/>
          </a:p>
        </p:txBody>
      </p:sp>
    </p:spTree>
    <p:extLst>
      <p:ext uri="{BB962C8B-B14F-4D97-AF65-F5344CB8AC3E}">
        <p14:creationId xmlns:p14="http://schemas.microsoft.com/office/powerpoint/2010/main" val="3796352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D8FF3-272B-626B-A9F7-752C79619C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4949A0-FCE2-1359-6397-16F492B72B0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B30B768-EFAF-C58D-F4AA-36A3990CB4DA}"/>
              </a:ext>
            </a:extLst>
          </p:cNvPr>
          <p:cNvSpPr>
            <a:spLocks noGrp="1"/>
          </p:cNvSpPr>
          <p:nvPr>
            <p:ph type="body" idx="1"/>
          </p:nvPr>
        </p:nvSpPr>
        <p:spPr/>
        <p:txBody>
          <a:bodyPr/>
          <a:lstStyle/>
          <a:p>
            <a:r>
              <a:rPr lang="en-US" dirty="0">
                <a:latin typeface="Poppins Light"/>
                <a:cs typeface="Poppins Light"/>
              </a:rPr>
              <a:t>Suggested timings: This could take around 10 minutes for them to apply the questions and choose their best idea. </a:t>
            </a:r>
          </a:p>
          <a:p>
            <a:endParaRPr lang="en-US" dirty="0">
              <a:latin typeface="Poppins Light"/>
              <a:cs typeface="Poppins Light"/>
            </a:endParaRPr>
          </a:p>
          <a:p>
            <a:r>
              <a:rPr lang="en-US" dirty="0">
                <a:latin typeface="Poppins Light"/>
                <a:cs typeface="Poppins Light"/>
              </a:rPr>
              <a:t>We have based the questions around the ethical reflection at the end of the activity. If you want to explore what ethics means with your students in relation to engineering and STEM we have a definition below that you may find helpful:</a:t>
            </a:r>
          </a:p>
          <a:p>
            <a:endParaRPr lang="en-US" dirty="0">
              <a:latin typeface="Poppins Light"/>
              <a:cs typeface="Poppins Light"/>
            </a:endParaRPr>
          </a:p>
          <a:p>
            <a:pPr rtl="0" fontAlgn="base"/>
            <a:r>
              <a:rPr lang="en-US" sz="1200" b="1" i="0" kern="1200" dirty="0">
                <a:solidFill>
                  <a:schemeClr val="tx1"/>
                </a:solidFill>
                <a:effectLst/>
                <a:latin typeface="Poppins Light" pitchFamily="2" charset="77"/>
                <a:ea typeface="+mn-ea"/>
                <a:cs typeface="+mn-cs"/>
              </a:rPr>
              <a:t>11-14</a:t>
            </a:r>
          </a:p>
          <a:p>
            <a:pPr rtl="0" fontAlgn="base"/>
            <a:r>
              <a:rPr lang="en-US" sz="1200" b="0" i="0" kern="1200" dirty="0">
                <a:solidFill>
                  <a:schemeClr val="tx1"/>
                </a:solidFill>
                <a:effectLst/>
                <a:latin typeface="Poppins Light" pitchFamily="2" charset="77"/>
                <a:ea typeface="+mn-ea"/>
                <a:cs typeface="+mn-cs"/>
              </a:rPr>
              <a:t>Ethics refers to careful consideration, or a set of principles that help us to decide what is right or wrong. People working in engineering and technology act to improve the wellbeing of society. They must take steps to act in a way that is kind, fair, and does not harm people or the environment.  </a:t>
            </a:r>
          </a:p>
          <a:p>
            <a:pPr rtl="0" fontAlgn="base"/>
            <a:r>
              <a:rPr lang="en-US" sz="1200" b="0" i="0" kern="1200" dirty="0">
                <a:solidFill>
                  <a:schemeClr val="tx1"/>
                </a:solidFill>
                <a:effectLst/>
                <a:latin typeface="Poppins Light" pitchFamily="2" charset="77"/>
                <a:ea typeface="+mn-ea"/>
                <a:cs typeface="+mn-cs"/>
              </a:rPr>
              <a:t>For engineers and technologists, acting ethically means being honest and trustworthy, respecting other people and the environment, acting with care, and maintaining high standards. If others act in a way that is not ethical, engineers and technologists must speak out and challenge this. </a:t>
            </a:r>
          </a:p>
          <a:p>
            <a:pPr rtl="0" fontAlgn="base"/>
            <a:endParaRPr lang="en-US" sz="1200" b="0" i="0" kern="1200" dirty="0">
              <a:solidFill>
                <a:schemeClr val="tx1"/>
              </a:solidFill>
              <a:effectLst/>
              <a:latin typeface="Poppins Light" pitchFamily="2" charset="77"/>
              <a:ea typeface="+mn-ea"/>
              <a:cs typeface="+mn-cs"/>
            </a:endParaRPr>
          </a:p>
          <a:p>
            <a:pPr rtl="0" fontAlgn="base"/>
            <a:r>
              <a:rPr lang="en-US" sz="1200" b="1" i="0" kern="1200" dirty="0">
                <a:solidFill>
                  <a:schemeClr val="tx1"/>
                </a:solidFill>
                <a:effectLst/>
                <a:latin typeface="Poppins Light" pitchFamily="2" charset="77"/>
                <a:ea typeface="+mn-ea"/>
                <a:cs typeface="+mn-cs"/>
              </a:rPr>
              <a:t>14+</a:t>
            </a:r>
          </a:p>
          <a:p>
            <a:pPr rtl="0" fontAlgn="base"/>
            <a:r>
              <a:rPr lang="en-US" sz="1200" b="0" i="0" kern="1200" dirty="0">
                <a:solidFill>
                  <a:schemeClr val="tx1"/>
                </a:solidFill>
                <a:effectLst/>
                <a:latin typeface="Poppins Light" pitchFamily="2" charset="77"/>
                <a:ea typeface="+mn-ea"/>
                <a:cs typeface="+mn-cs"/>
              </a:rPr>
              <a:t>People working in engineering and technology should enhance the wellbeing of society. There are four fundamental principles they must follow to behave ethically </a:t>
            </a:r>
          </a:p>
          <a:p>
            <a:pPr rtl="0" fontAlgn="base"/>
            <a:r>
              <a:rPr lang="en-US" sz="1200" b="0" i="0" kern="1200" dirty="0">
                <a:solidFill>
                  <a:schemeClr val="tx1"/>
                </a:solidFill>
                <a:effectLst/>
                <a:latin typeface="Poppins Light" pitchFamily="2" charset="77"/>
                <a:ea typeface="+mn-ea"/>
                <a:cs typeface="+mn-cs"/>
              </a:rPr>
              <a:t>Honesty and integrity </a:t>
            </a:r>
          </a:p>
          <a:p>
            <a:pPr rtl="0" fontAlgn="base"/>
            <a:r>
              <a:rPr lang="en-US" sz="1200" b="0" i="0" kern="1200" dirty="0">
                <a:solidFill>
                  <a:schemeClr val="tx1"/>
                </a:solidFill>
                <a:effectLst/>
                <a:latin typeface="Poppins Light" pitchFamily="2" charset="77"/>
                <a:ea typeface="+mn-ea"/>
                <a:cs typeface="+mn-cs"/>
              </a:rPr>
              <a:t>Respect for life, law, the environment and public good  </a:t>
            </a:r>
          </a:p>
          <a:p>
            <a:pPr rtl="0" fontAlgn="base"/>
            <a:r>
              <a:rPr lang="en-US" sz="1200" b="0" i="0" kern="1200" dirty="0">
                <a:solidFill>
                  <a:schemeClr val="tx1"/>
                </a:solidFill>
                <a:effectLst/>
                <a:latin typeface="Poppins Light" pitchFamily="2" charset="77"/>
                <a:ea typeface="+mn-ea"/>
                <a:cs typeface="+mn-cs"/>
              </a:rPr>
              <a:t>Accuracy and </a:t>
            </a:r>
            <a:r>
              <a:rPr lang="en-US" sz="1200" b="0" i="0" kern="1200" dirty="0" err="1">
                <a:solidFill>
                  <a:schemeClr val="tx1"/>
                </a:solidFill>
                <a:effectLst/>
                <a:latin typeface="Poppins Light" pitchFamily="2" charset="77"/>
                <a:ea typeface="+mn-ea"/>
                <a:cs typeface="+mn-cs"/>
              </a:rPr>
              <a:t>rigour</a:t>
            </a:r>
            <a:r>
              <a:rPr lang="en-US" sz="1200" b="0" i="0" kern="1200" dirty="0">
                <a:solidFill>
                  <a:schemeClr val="tx1"/>
                </a:solidFill>
                <a:effectLst/>
                <a:latin typeface="Poppins Light" pitchFamily="2" charset="77"/>
                <a:ea typeface="+mn-ea"/>
                <a:cs typeface="+mn-cs"/>
              </a:rPr>
              <a:t> </a:t>
            </a:r>
          </a:p>
          <a:p>
            <a:pPr rtl="0" fontAlgn="base"/>
            <a:r>
              <a:rPr lang="en-US" sz="1200" b="0" i="0" kern="1200" dirty="0">
                <a:solidFill>
                  <a:schemeClr val="tx1"/>
                </a:solidFill>
                <a:effectLst/>
                <a:latin typeface="Poppins Light" pitchFamily="2" charset="77"/>
                <a:ea typeface="+mn-ea"/>
                <a:cs typeface="+mn-cs"/>
              </a:rPr>
              <a:t>Maintaining high standards of leadership and communication </a:t>
            </a:r>
          </a:p>
          <a:p>
            <a:pPr rtl="0" fontAlgn="base"/>
            <a:r>
              <a:rPr lang="en-US" sz="1200" b="0" i="0" kern="1200" dirty="0">
                <a:solidFill>
                  <a:schemeClr val="tx1"/>
                </a:solidFill>
                <a:effectLst/>
                <a:latin typeface="Poppins Light" pitchFamily="2" charset="77"/>
                <a:ea typeface="+mn-ea"/>
                <a:cs typeface="+mn-cs"/>
              </a:rPr>
              <a:t>As well as following these principles in their own work, engineers and technologists have a duty to speak out and challenge others who do not behave ethically. </a:t>
            </a:r>
          </a:p>
        </p:txBody>
      </p:sp>
      <p:sp>
        <p:nvSpPr>
          <p:cNvPr id="4" name="Slide Number Placeholder 3">
            <a:extLst>
              <a:ext uri="{FF2B5EF4-FFF2-40B4-BE49-F238E27FC236}">
                <a16:creationId xmlns:a16="http://schemas.microsoft.com/office/drawing/2014/main" id="{E95CDD38-A88E-67ED-285C-A920E0C33CF8}"/>
              </a:ext>
            </a:extLst>
          </p:cNvPr>
          <p:cNvSpPr>
            <a:spLocks noGrp="1"/>
          </p:cNvSpPr>
          <p:nvPr>
            <p:ph type="sldNum" sz="quarter" idx="5"/>
          </p:nvPr>
        </p:nvSpPr>
        <p:spPr/>
        <p:txBody>
          <a:bodyPr/>
          <a:lstStyle/>
          <a:p>
            <a:fld id="{B0F6247D-5FE6-DE41-92C7-B7BE717BF38F}" type="slidenum">
              <a:rPr lang="en-US" smtClean="0"/>
              <a:pPr/>
              <a:t>10</a:t>
            </a:fld>
            <a:endParaRPr lang="en-US"/>
          </a:p>
        </p:txBody>
      </p:sp>
    </p:spTree>
    <p:extLst>
      <p:ext uri="{BB962C8B-B14F-4D97-AF65-F5344CB8AC3E}">
        <p14:creationId xmlns:p14="http://schemas.microsoft.com/office/powerpoint/2010/main" val="3769131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hyperlink" Target="mailto:tcaffrey@engineeringuk.com" TargetMode="Externa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hyperlink" Target="mailto:jkarlsson@engineeringuk.com" TargetMode="External"/><Relationship Id="rId5" Type="http://schemas.openxmlformats.org/officeDocument/2006/relationships/image" Target="../media/image9.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7" name="bg object 16">
            <a:extLst>
              <a:ext uri="{FF2B5EF4-FFF2-40B4-BE49-F238E27FC236}">
                <a16:creationId xmlns:a16="http://schemas.microsoft.com/office/drawing/2014/main" id="{7694D5E7-2521-BE46-B2CE-BB2D45749C9F}"/>
              </a:ext>
            </a:extLst>
          </p:cNvPr>
          <p:cNvSpPr/>
          <p:nvPr userDrawn="1"/>
        </p:nvSpPr>
        <p:spPr>
          <a:xfrm>
            <a:off x="0" y="7192"/>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a:solidFill>
                <a:srgbClr val="FEC700"/>
              </a:solidFill>
              <a:latin typeface="Poppins Light" pitchFamily="2" charset="77"/>
            </a:endParaRPr>
          </a:p>
        </p:txBody>
      </p:sp>
      <p:grpSp>
        <p:nvGrpSpPr>
          <p:cNvPr id="13" name="Group 12">
            <a:extLst>
              <a:ext uri="{FF2B5EF4-FFF2-40B4-BE49-F238E27FC236}">
                <a16:creationId xmlns:a16="http://schemas.microsoft.com/office/drawing/2014/main" id="{3ECAA09B-9AF0-464F-AC87-59F5B7FF3AF5}"/>
              </a:ext>
            </a:extLst>
          </p:cNvPr>
          <p:cNvGrpSpPr/>
          <p:nvPr userDrawn="1"/>
        </p:nvGrpSpPr>
        <p:grpSpPr>
          <a:xfrm>
            <a:off x="1517650" y="0"/>
            <a:ext cx="7108886" cy="549273"/>
            <a:chOff x="691727" y="2"/>
            <a:chExt cx="4881727" cy="377190"/>
          </a:xfrm>
        </p:grpSpPr>
        <p:sp>
          <p:nvSpPr>
            <p:cNvPr id="14" name="object 22">
              <a:extLst>
                <a:ext uri="{FF2B5EF4-FFF2-40B4-BE49-F238E27FC236}">
                  <a16:creationId xmlns:a16="http://schemas.microsoft.com/office/drawing/2014/main" id="{6CFDD2E2-6C1C-8C47-88C6-50ED1A439BD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5" name="object 23">
              <a:extLst>
                <a:ext uri="{FF2B5EF4-FFF2-40B4-BE49-F238E27FC236}">
                  <a16:creationId xmlns:a16="http://schemas.microsoft.com/office/drawing/2014/main" id="{03B6A0E2-CD20-584E-8B78-B26782B05F38}"/>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6" name="object 24">
              <a:extLst>
                <a:ext uri="{FF2B5EF4-FFF2-40B4-BE49-F238E27FC236}">
                  <a16:creationId xmlns:a16="http://schemas.microsoft.com/office/drawing/2014/main" id="{1D18BD79-4F92-9B48-90B5-3C9B41FAEF2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7" name="object 25">
              <a:extLst>
                <a:ext uri="{FF2B5EF4-FFF2-40B4-BE49-F238E27FC236}">
                  <a16:creationId xmlns:a16="http://schemas.microsoft.com/office/drawing/2014/main" id="{93D72D18-0EAF-FD4C-A6C2-074A2D5E1523}"/>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8" name="object 26">
              <a:extLst>
                <a:ext uri="{FF2B5EF4-FFF2-40B4-BE49-F238E27FC236}">
                  <a16:creationId xmlns:a16="http://schemas.microsoft.com/office/drawing/2014/main" id="{763BCF64-91B2-BA4B-AF8E-A8ACC51E26DB}"/>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9" name="object 27">
              <a:extLst>
                <a:ext uri="{FF2B5EF4-FFF2-40B4-BE49-F238E27FC236}">
                  <a16:creationId xmlns:a16="http://schemas.microsoft.com/office/drawing/2014/main" id="{8055253C-64A5-F94E-A595-2AB36DA3D76B}"/>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20" name="object 28">
              <a:extLst>
                <a:ext uri="{FF2B5EF4-FFF2-40B4-BE49-F238E27FC236}">
                  <a16:creationId xmlns:a16="http://schemas.microsoft.com/office/drawing/2014/main" id="{383BF279-73FF-CF4B-B70D-326E7669410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21" name="object 29">
              <a:extLst>
                <a:ext uri="{FF2B5EF4-FFF2-40B4-BE49-F238E27FC236}">
                  <a16:creationId xmlns:a16="http://schemas.microsoft.com/office/drawing/2014/main" id="{D1D5E53A-3AC3-FE46-9F75-BBDF56E835A7}"/>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a:p>
          </p:txBody>
        </p:sp>
        <p:sp>
          <p:nvSpPr>
            <p:cNvPr id="22" name="object 30">
              <a:extLst>
                <a:ext uri="{FF2B5EF4-FFF2-40B4-BE49-F238E27FC236}">
                  <a16:creationId xmlns:a16="http://schemas.microsoft.com/office/drawing/2014/main" id="{82214430-0A9E-A64D-BED0-EBD8F6E1FA0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
        <p:nvSpPr>
          <p:cNvPr id="23" name="object 21">
            <a:extLst>
              <a:ext uri="{FF2B5EF4-FFF2-40B4-BE49-F238E27FC236}">
                <a16:creationId xmlns:a16="http://schemas.microsoft.com/office/drawing/2014/main" id="{8F3A5CE6-EAF3-5C45-84B9-FFE0374117CB}"/>
              </a:ext>
            </a:extLst>
          </p:cNvPr>
          <p:cNvSpPr/>
          <p:nvPr userDrawn="1"/>
        </p:nvSpPr>
        <p:spPr>
          <a:xfrm>
            <a:off x="4815917" y="2487679"/>
            <a:ext cx="735942" cy="648051"/>
          </a:xfrm>
          <a:custGeom>
            <a:avLst/>
            <a:gdLst/>
            <a:ahLst/>
            <a:cxnLst/>
            <a:rect l="l" t="t" r="r" b="b"/>
            <a:pathLst>
              <a:path w="398780" h="351155">
                <a:moveTo>
                  <a:pt x="398691" y="350926"/>
                </a:moveTo>
                <a:lnTo>
                  <a:pt x="0" y="350926"/>
                </a:lnTo>
                <a:lnTo>
                  <a:pt x="248671" y="0"/>
                </a:lnTo>
                <a:lnTo>
                  <a:pt x="263389" y="34429"/>
                </a:lnTo>
                <a:lnTo>
                  <a:pt x="243832" y="34429"/>
                </a:lnTo>
                <a:lnTo>
                  <a:pt x="31610" y="333933"/>
                </a:lnTo>
                <a:lnTo>
                  <a:pt x="391426" y="333933"/>
                </a:lnTo>
                <a:lnTo>
                  <a:pt x="398691" y="350926"/>
                </a:lnTo>
                <a:close/>
              </a:path>
              <a:path w="398780" h="351155">
                <a:moveTo>
                  <a:pt x="391426" y="333933"/>
                </a:moveTo>
                <a:lnTo>
                  <a:pt x="371869" y="333933"/>
                </a:lnTo>
                <a:lnTo>
                  <a:pt x="243832" y="34429"/>
                </a:lnTo>
                <a:lnTo>
                  <a:pt x="263389" y="34429"/>
                </a:lnTo>
                <a:lnTo>
                  <a:pt x="391426" y="333933"/>
                </a:lnTo>
                <a:close/>
              </a:path>
            </a:pathLst>
          </a:custGeom>
          <a:solidFill>
            <a:srgbClr val="FFFFFF"/>
          </a:solidFill>
        </p:spPr>
        <p:txBody>
          <a:bodyPr wrap="square" lIns="0" tIns="0" rIns="0" bIns="0" rtlCol="0"/>
          <a:lstStyle/>
          <a:p>
            <a:endParaRPr/>
          </a:p>
        </p:txBody>
      </p:sp>
      <p:grpSp>
        <p:nvGrpSpPr>
          <p:cNvPr id="24" name="Group 23">
            <a:extLst>
              <a:ext uri="{FF2B5EF4-FFF2-40B4-BE49-F238E27FC236}">
                <a16:creationId xmlns:a16="http://schemas.microsoft.com/office/drawing/2014/main" id="{F8B409C5-B042-5A43-81AF-4886C24E3412}"/>
              </a:ext>
            </a:extLst>
          </p:cNvPr>
          <p:cNvGrpSpPr/>
          <p:nvPr userDrawn="1"/>
        </p:nvGrpSpPr>
        <p:grpSpPr>
          <a:xfrm>
            <a:off x="13785850" y="5658670"/>
            <a:ext cx="2080359" cy="2027433"/>
            <a:chOff x="8063789" y="4064012"/>
            <a:chExt cx="983373" cy="958355"/>
          </a:xfrm>
        </p:grpSpPr>
        <p:sp>
          <p:nvSpPr>
            <p:cNvPr id="25" name="object 5">
              <a:extLst>
                <a:ext uri="{FF2B5EF4-FFF2-40B4-BE49-F238E27FC236}">
                  <a16:creationId xmlns:a16="http://schemas.microsoft.com/office/drawing/2014/main" id="{1CEE404C-06BD-7742-8892-24AAA1D58F90}"/>
                </a:ext>
              </a:extLst>
            </p:cNvPr>
            <p:cNvSpPr/>
            <p:nvPr/>
          </p:nvSpPr>
          <p:spPr>
            <a:xfrm>
              <a:off x="8753386" y="4848377"/>
              <a:ext cx="179070" cy="173990"/>
            </a:xfrm>
            <a:custGeom>
              <a:avLst/>
              <a:gdLst/>
              <a:ahLst/>
              <a:cxnLst/>
              <a:rect l="l" t="t" r="r" b="b"/>
              <a:pathLst>
                <a:path w="179070" h="173989">
                  <a:moveTo>
                    <a:pt x="178676" y="68973"/>
                  </a:moveTo>
                  <a:lnTo>
                    <a:pt x="110464" y="68529"/>
                  </a:lnTo>
                  <a:lnTo>
                    <a:pt x="120510" y="254"/>
                  </a:lnTo>
                  <a:lnTo>
                    <a:pt x="83667" y="0"/>
                  </a:lnTo>
                  <a:lnTo>
                    <a:pt x="73621" y="68287"/>
                  </a:lnTo>
                  <a:lnTo>
                    <a:pt x="5422" y="67830"/>
                  </a:lnTo>
                  <a:lnTo>
                    <a:pt x="0" y="104698"/>
                  </a:lnTo>
                  <a:lnTo>
                    <a:pt x="68199" y="105156"/>
                  </a:lnTo>
                  <a:lnTo>
                    <a:pt x="58166" y="173418"/>
                  </a:lnTo>
                  <a:lnTo>
                    <a:pt x="94996" y="173659"/>
                  </a:lnTo>
                  <a:lnTo>
                    <a:pt x="105029" y="105397"/>
                  </a:lnTo>
                  <a:lnTo>
                    <a:pt x="173253" y="105841"/>
                  </a:lnTo>
                  <a:lnTo>
                    <a:pt x="178676" y="68973"/>
                  </a:lnTo>
                  <a:close/>
                </a:path>
              </a:pathLst>
            </a:custGeom>
            <a:solidFill>
              <a:srgbClr val="FFFFFF"/>
            </a:solidFill>
          </p:spPr>
          <p:txBody>
            <a:bodyPr wrap="square" lIns="0" tIns="0" rIns="0" bIns="0" rtlCol="0"/>
            <a:lstStyle/>
            <a:p>
              <a:endParaRPr/>
            </a:p>
          </p:txBody>
        </p:sp>
        <p:sp>
          <p:nvSpPr>
            <p:cNvPr id="26" name="object 6">
              <a:extLst>
                <a:ext uri="{FF2B5EF4-FFF2-40B4-BE49-F238E27FC236}">
                  <a16:creationId xmlns:a16="http://schemas.microsoft.com/office/drawing/2014/main" id="{E1216D34-0BDB-D947-BEC9-8B2F7AB078D7}"/>
                </a:ext>
              </a:extLst>
            </p:cNvPr>
            <p:cNvSpPr/>
            <p:nvPr/>
          </p:nvSpPr>
          <p:spPr>
            <a:xfrm>
              <a:off x="8791613" y="4588433"/>
              <a:ext cx="179070" cy="173990"/>
            </a:xfrm>
            <a:custGeom>
              <a:avLst/>
              <a:gdLst/>
              <a:ahLst/>
              <a:cxnLst/>
              <a:rect l="l" t="t" r="r" b="b"/>
              <a:pathLst>
                <a:path w="179070" h="173989">
                  <a:moveTo>
                    <a:pt x="178689" y="68961"/>
                  </a:moveTo>
                  <a:lnTo>
                    <a:pt x="110477" y="68516"/>
                  </a:lnTo>
                  <a:lnTo>
                    <a:pt x="120523" y="241"/>
                  </a:lnTo>
                  <a:lnTo>
                    <a:pt x="83680" y="0"/>
                  </a:lnTo>
                  <a:lnTo>
                    <a:pt x="73634" y="68287"/>
                  </a:lnTo>
                  <a:lnTo>
                    <a:pt x="5435" y="67830"/>
                  </a:lnTo>
                  <a:lnTo>
                    <a:pt x="0" y="104686"/>
                  </a:lnTo>
                  <a:lnTo>
                    <a:pt x="68211" y="105143"/>
                  </a:lnTo>
                  <a:lnTo>
                    <a:pt x="58178" y="173405"/>
                  </a:lnTo>
                  <a:lnTo>
                    <a:pt x="95008" y="173659"/>
                  </a:lnTo>
                  <a:lnTo>
                    <a:pt x="105054" y="105371"/>
                  </a:lnTo>
                  <a:lnTo>
                    <a:pt x="173266" y="105816"/>
                  </a:lnTo>
                  <a:lnTo>
                    <a:pt x="178689" y="68961"/>
                  </a:lnTo>
                  <a:close/>
                </a:path>
              </a:pathLst>
            </a:custGeom>
            <a:solidFill>
              <a:srgbClr val="FFFFFF"/>
            </a:solidFill>
          </p:spPr>
          <p:txBody>
            <a:bodyPr wrap="square" lIns="0" tIns="0" rIns="0" bIns="0" rtlCol="0"/>
            <a:lstStyle/>
            <a:p>
              <a:endParaRPr/>
            </a:p>
          </p:txBody>
        </p:sp>
        <p:sp>
          <p:nvSpPr>
            <p:cNvPr id="27" name="object 7">
              <a:extLst>
                <a:ext uri="{FF2B5EF4-FFF2-40B4-BE49-F238E27FC236}">
                  <a16:creationId xmlns:a16="http://schemas.microsoft.com/office/drawing/2014/main" id="{4962E3D5-7FC9-FA4C-8BCE-2A6FCB2C5596}"/>
                </a:ext>
              </a:extLst>
            </p:cNvPr>
            <p:cNvSpPr/>
            <p:nvPr/>
          </p:nvSpPr>
          <p:spPr>
            <a:xfrm>
              <a:off x="8829853" y="4328477"/>
              <a:ext cx="179070" cy="173990"/>
            </a:xfrm>
            <a:custGeom>
              <a:avLst/>
              <a:gdLst/>
              <a:ahLst/>
              <a:cxnLst/>
              <a:rect l="l" t="t" r="r" b="b"/>
              <a:pathLst>
                <a:path w="179070" h="173989">
                  <a:moveTo>
                    <a:pt x="178663" y="68961"/>
                  </a:moveTo>
                  <a:lnTo>
                    <a:pt x="110451" y="68516"/>
                  </a:lnTo>
                  <a:lnTo>
                    <a:pt x="120497" y="241"/>
                  </a:lnTo>
                  <a:lnTo>
                    <a:pt x="83680" y="0"/>
                  </a:lnTo>
                  <a:lnTo>
                    <a:pt x="73621" y="68287"/>
                  </a:lnTo>
                  <a:lnTo>
                    <a:pt x="5422" y="67830"/>
                  </a:lnTo>
                  <a:lnTo>
                    <a:pt x="0" y="104686"/>
                  </a:lnTo>
                  <a:lnTo>
                    <a:pt x="68199" y="105143"/>
                  </a:lnTo>
                  <a:lnTo>
                    <a:pt x="58166" y="173405"/>
                  </a:lnTo>
                  <a:lnTo>
                    <a:pt x="94996" y="173647"/>
                  </a:lnTo>
                  <a:lnTo>
                    <a:pt x="105029" y="105371"/>
                  </a:lnTo>
                  <a:lnTo>
                    <a:pt x="173253" y="105816"/>
                  </a:lnTo>
                  <a:lnTo>
                    <a:pt x="178663" y="68961"/>
                  </a:lnTo>
                  <a:close/>
                </a:path>
              </a:pathLst>
            </a:custGeom>
            <a:solidFill>
              <a:srgbClr val="FFFFFF"/>
            </a:solidFill>
          </p:spPr>
          <p:txBody>
            <a:bodyPr wrap="square" lIns="0" tIns="0" rIns="0" bIns="0" rtlCol="0"/>
            <a:lstStyle/>
            <a:p>
              <a:endParaRPr/>
            </a:p>
          </p:txBody>
        </p:sp>
        <p:sp>
          <p:nvSpPr>
            <p:cNvPr id="28" name="object 8">
              <a:extLst>
                <a:ext uri="{FF2B5EF4-FFF2-40B4-BE49-F238E27FC236}">
                  <a16:creationId xmlns:a16="http://schemas.microsoft.com/office/drawing/2014/main" id="{F2F0E853-F386-B048-B986-9D906D02443E}"/>
                </a:ext>
              </a:extLst>
            </p:cNvPr>
            <p:cNvSpPr/>
            <p:nvPr/>
          </p:nvSpPr>
          <p:spPr>
            <a:xfrm>
              <a:off x="8868092" y="4068521"/>
              <a:ext cx="179070" cy="173990"/>
            </a:xfrm>
            <a:custGeom>
              <a:avLst/>
              <a:gdLst/>
              <a:ahLst/>
              <a:cxnLst/>
              <a:rect l="l" t="t" r="r" b="b"/>
              <a:pathLst>
                <a:path w="179070" h="173989">
                  <a:moveTo>
                    <a:pt x="178663" y="68973"/>
                  </a:moveTo>
                  <a:lnTo>
                    <a:pt x="110439" y="68529"/>
                  </a:lnTo>
                  <a:lnTo>
                    <a:pt x="120497" y="241"/>
                  </a:lnTo>
                  <a:lnTo>
                    <a:pt x="83667" y="0"/>
                  </a:lnTo>
                  <a:lnTo>
                    <a:pt x="73621" y="68300"/>
                  </a:lnTo>
                  <a:lnTo>
                    <a:pt x="5422" y="67843"/>
                  </a:lnTo>
                  <a:lnTo>
                    <a:pt x="0" y="104698"/>
                  </a:lnTo>
                  <a:lnTo>
                    <a:pt x="68199" y="105156"/>
                  </a:lnTo>
                  <a:lnTo>
                    <a:pt x="58166" y="173405"/>
                  </a:lnTo>
                  <a:lnTo>
                    <a:pt x="94983" y="173647"/>
                  </a:lnTo>
                  <a:lnTo>
                    <a:pt x="105016" y="105384"/>
                  </a:lnTo>
                  <a:lnTo>
                    <a:pt x="173240" y="105829"/>
                  </a:lnTo>
                  <a:lnTo>
                    <a:pt x="178663" y="68973"/>
                  </a:lnTo>
                  <a:close/>
                </a:path>
              </a:pathLst>
            </a:custGeom>
            <a:solidFill>
              <a:srgbClr val="FFFFFF"/>
            </a:solidFill>
          </p:spPr>
          <p:txBody>
            <a:bodyPr wrap="square" lIns="0" tIns="0" rIns="0" bIns="0" rtlCol="0"/>
            <a:lstStyle/>
            <a:p>
              <a:endParaRPr/>
            </a:p>
          </p:txBody>
        </p:sp>
        <p:sp>
          <p:nvSpPr>
            <p:cNvPr id="29" name="object 9">
              <a:extLst>
                <a:ext uri="{FF2B5EF4-FFF2-40B4-BE49-F238E27FC236}">
                  <a16:creationId xmlns:a16="http://schemas.microsoft.com/office/drawing/2014/main" id="{F1A24B4F-A086-2C48-9754-CF42040EEDDD}"/>
                </a:ext>
              </a:extLst>
            </p:cNvPr>
            <p:cNvSpPr/>
            <p:nvPr/>
          </p:nvSpPr>
          <p:spPr>
            <a:xfrm>
              <a:off x="8523529" y="4846891"/>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30" name="object 10">
              <a:extLst>
                <a:ext uri="{FF2B5EF4-FFF2-40B4-BE49-F238E27FC236}">
                  <a16:creationId xmlns:a16="http://schemas.microsoft.com/office/drawing/2014/main" id="{8376C262-446A-CA44-9D05-05A2B86052D1}"/>
                </a:ext>
              </a:extLst>
            </p:cNvPr>
            <p:cNvSpPr/>
            <p:nvPr/>
          </p:nvSpPr>
          <p:spPr>
            <a:xfrm>
              <a:off x="8561756" y="4586935"/>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a:p>
          </p:txBody>
        </p:sp>
        <p:sp>
          <p:nvSpPr>
            <p:cNvPr id="31" name="object 11">
              <a:extLst>
                <a:ext uri="{FF2B5EF4-FFF2-40B4-BE49-F238E27FC236}">
                  <a16:creationId xmlns:a16="http://schemas.microsoft.com/office/drawing/2014/main" id="{79DD1826-5B33-C544-A3E1-CE2DC3A62D1D}"/>
                </a:ext>
              </a:extLst>
            </p:cNvPr>
            <p:cNvSpPr/>
            <p:nvPr/>
          </p:nvSpPr>
          <p:spPr>
            <a:xfrm>
              <a:off x="8599995" y="4326966"/>
              <a:ext cx="179070" cy="173990"/>
            </a:xfrm>
            <a:custGeom>
              <a:avLst/>
              <a:gdLst/>
              <a:ahLst/>
              <a:cxnLst/>
              <a:rect l="l" t="t" r="r" b="b"/>
              <a:pathLst>
                <a:path w="179070" h="173989">
                  <a:moveTo>
                    <a:pt x="178663" y="68961"/>
                  </a:moveTo>
                  <a:lnTo>
                    <a:pt x="110451" y="68516"/>
                  </a:lnTo>
                  <a:lnTo>
                    <a:pt x="120497" y="254"/>
                  </a:lnTo>
                  <a:lnTo>
                    <a:pt x="83667" y="0"/>
                  </a:lnTo>
                  <a:lnTo>
                    <a:pt x="73621" y="68287"/>
                  </a:lnTo>
                  <a:lnTo>
                    <a:pt x="5410" y="67830"/>
                  </a:lnTo>
                  <a:lnTo>
                    <a:pt x="0" y="104686"/>
                  </a:lnTo>
                  <a:lnTo>
                    <a:pt x="68199" y="105143"/>
                  </a:lnTo>
                  <a:lnTo>
                    <a:pt x="58166" y="173418"/>
                  </a:lnTo>
                  <a:lnTo>
                    <a:pt x="94983" y="173659"/>
                  </a:lnTo>
                  <a:lnTo>
                    <a:pt x="105029" y="105384"/>
                  </a:lnTo>
                  <a:lnTo>
                    <a:pt x="173240" y="105829"/>
                  </a:lnTo>
                  <a:lnTo>
                    <a:pt x="178663" y="68961"/>
                  </a:lnTo>
                  <a:close/>
                </a:path>
              </a:pathLst>
            </a:custGeom>
            <a:solidFill>
              <a:srgbClr val="FFFFFF"/>
            </a:solidFill>
          </p:spPr>
          <p:txBody>
            <a:bodyPr wrap="square" lIns="0" tIns="0" rIns="0" bIns="0" rtlCol="0"/>
            <a:lstStyle/>
            <a:p>
              <a:endParaRPr/>
            </a:p>
          </p:txBody>
        </p:sp>
        <p:sp>
          <p:nvSpPr>
            <p:cNvPr id="32" name="object 12">
              <a:extLst>
                <a:ext uri="{FF2B5EF4-FFF2-40B4-BE49-F238E27FC236}">
                  <a16:creationId xmlns:a16="http://schemas.microsoft.com/office/drawing/2014/main" id="{DF33C178-5CCB-A543-8698-E5DBE7FBB974}"/>
                </a:ext>
              </a:extLst>
            </p:cNvPr>
            <p:cNvSpPr/>
            <p:nvPr/>
          </p:nvSpPr>
          <p:spPr>
            <a:xfrm>
              <a:off x="8638223" y="4067009"/>
              <a:ext cx="179070" cy="173990"/>
            </a:xfrm>
            <a:custGeom>
              <a:avLst/>
              <a:gdLst/>
              <a:ahLst/>
              <a:cxnLst/>
              <a:rect l="l" t="t" r="r" b="b"/>
              <a:pathLst>
                <a:path w="179070" h="173989">
                  <a:moveTo>
                    <a:pt x="178676" y="68973"/>
                  </a:moveTo>
                  <a:lnTo>
                    <a:pt x="110451" y="68529"/>
                  </a:lnTo>
                  <a:lnTo>
                    <a:pt x="120510" y="241"/>
                  </a:lnTo>
                  <a:lnTo>
                    <a:pt x="83680" y="0"/>
                  </a:lnTo>
                  <a:lnTo>
                    <a:pt x="73621" y="68287"/>
                  </a:lnTo>
                  <a:lnTo>
                    <a:pt x="5422" y="67830"/>
                  </a:lnTo>
                  <a:lnTo>
                    <a:pt x="0" y="104698"/>
                  </a:lnTo>
                  <a:lnTo>
                    <a:pt x="68199" y="105156"/>
                  </a:lnTo>
                  <a:lnTo>
                    <a:pt x="58166" y="173418"/>
                  </a:lnTo>
                  <a:lnTo>
                    <a:pt x="94996" y="173659"/>
                  </a:lnTo>
                  <a:lnTo>
                    <a:pt x="105029" y="105384"/>
                  </a:lnTo>
                  <a:lnTo>
                    <a:pt x="173253" y="105829"/>
                  </a:lnTo>
                  <a:lnTo>
                    <a:pt x="178676" y="68973"/>
                  </a:lnTo>
                  <a:close/>
                </a:path>
              </a:pathLst>
            </a:custGeom>
            <a:solidFill>
              <a:srgbClr val="FFFFFF"/>
            </a:solidFill>
          </p:spPr>
          <p:txBody>
            <a:bodyPr wrap="square" lIns="0" tIns="0" rIns="0" bIns="0" rtlCol="0"/>
            <a:lstStyle/>
            <a:p>
              <a:endParaRPr/>
            </a:p>
          </p:txBody>
        </p:sp>
        <p:sp>
          <p:nvSpPr>
            <p:cNvPr id="33" name="object 13">
              <a:extLst>
                <a:ext uri="{FF2B5EF4-FFF2-40B4-BE49-F238E27FC236}">
                  <a16:creationId xmlns:a16="http://schemas.microsoft.com/office/drawing/2014/main" id="{C379421C-A88F-A54B-9F3B-E2487D93B01D}"/>
                </a:ext>
              </a:extLst>
            </p:cNvPr>
            <p:cNvSpPr/>
            <p:nvPr/>
          </p:nvSpPr>
          <p:spPr>
            <a:xfrm>
              <a:off x="8293658" y="4845380"/>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a:p>
          </p:txBody>
        </p:sp>
        <p:sp>
          <p:nvSpPr>
            <p:cNvPr id="34" name="object 14">
              <a:extLst>
                <a:ext uri="{FF2B5EF4-FFF2-40B4-BE49-F238E27FC236}">
                  <a16:creationId xmlns:a16="http://schemas.microsoft.com/office/drawing/2014/main" id="{595D6160-CE8B-254F-9BD7-3C833EB425AD}"/>
                </a:ext>
              </a:extLst>
            </p:cNvPr>
            <p:cNvSpPr/>
            <p:nvPr/>
          </p:nvSpPr>
          <p:spPr>
            <a:xfrm>
              <a:off x="8331886" y="4585423"/>
              <a:ext cx="179070" cy="173990"/>
            </a:xfrm>
            <a:custGeom>
              <a:avLst/>
              <a:gdLst/>
              <a:ahLst/>
              <a:cxnLst/>
              <a:rect l="l" t="t" r="r" b="b"/>
              <a:pathLst>
                <a:path w="179070" h="173989">
                  <a:moveTo>
                    <a:pt x="178676" y="68961"/>
                  </a:moveTo>
                  <a:lnTo>
                    <a:pt x="110464" y="68516"/>
                  </a:lnTo>
                  <a:lnTo>
                    <a:pt x="120510" y="241"/>
                  </a:lnTo>
                  <a:lnTo>
                    <a:pt x="83680" y="0"/>
                  </a:lnTo>
                  <a:lnTo>
                    <a:pt x="73621" y="68287"/>
                  </a:lnTo>
                  <a:lnTo>
                    <a:pt x="5422" y="67830"/>
                  </a:lnTo>
                  <a:lnTo>
                    <a:pt x="0" y="104686"/>
                  </a:lnTo>
                  <a:lnTo>
                    <a:pt x="68199" y="105143"/>
                  </a:lnTo>
                  <a:lnTo>
                    <a:pt x="58166"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a:p>
          </p:txBody>
        </p:sp>
        <p:sp>
          <p:nvSpPr>
            <p:cNvPr id="35" name="object 15">
              <a:extLst>
                <a:ext uri="{FF2B5EF4-FFF2-40B4-BE49-F238E27FC236}">
                  <a16:creationId xmlns:a16="http://schemas.microsoft.com/office/drawing/2014/main" id="{E03960CE-AC58-0B43-8E03-DFBB13654FFF}"/>
                </a:ext>
              </a:extLst>
            </p:cNvPr>
            <p:cNvSpPr/>
            <p:nvPr/>
          </p:nvSpPr>
          <p:spPr>
            <a:xfrm>
              <a:off x="8370125" y="4325467"/>
              <a:ext cx="179070" cy="173990"/>
            </a:xfrm>
            <a:custGeom>
              <a:avLst/>
              <a:gdLst/>
              <a:ahLst/>
              <a:cxnLst/>
              <a:rect l="l" t="t" r="r" b="b"/>
              <a:pathLst>
                <a:path w="179070" h="173989">
                  <a:moveTo>
                    <a:pt x="178663" y="68973"/>
                  </a:moveTo>
                  <a:lnTo>
                    <a:pt x="110451" y="68529"/>
                  </a:lnTo>
                  <a:lnTo>
                    <a:pt x="120510" y="241"/>
                  </a:lnTo>
                  <a:lnTo>
                    <a:pt x="83667" y="0"/>
                  </a:lnTo>
                  <a:lnTo>
                    <a:pt x="73621" y="68287"/>
                  </a:lnTo>
                  <a:lnTo>
                    <a:pt x="5422" y="67830"/>
                  </a:lnTo>
                  <a:lnTo>
                    <a:pt x="0" y="104698"/>
                  </a:lnTo>
                  <a:lnTo>
                    <a:pt x="68199" y="105156"/>
                  </a:lnTo>
                  <a:lnTo>
                    <a:pt x="58166" y="173405"/>
                  </a:lnTo>
                  <a:lnTo>
                    <a:pt x="94996" y="173647"/>
                  </a:lnTo>
                  <a:lnTo>
                    <a:pt x="105029" y="105384"/>
                  </a:lnTo>
                  <a:lnTo>
                    <a:pt x="173253" y="105829"/>
                  </a:lnTo>
                  <a:lnTo>
                    <a:pt x="178663" y="68973"/>
                  </a:lnTo>
                  <a:close/>
                </a:path>
              </a:pathLst>
            </a:custGeom>
            <a:solidFill>
              <a:srgbClr val="FFFFFF"/>
            </a:solidFill>
          </p:spPr>
          <p:txBody>
            <a:bodyPr wrap="square" lIns="0" tIns="0" rIns="0" bIns="0" rtlCol="0"/>
            <a:lstStyle/>
            <a:p>
              <a:endParaRPr/>
            </a:p>
          </p:txBody>
        </p:sp>
        <p:sp>
          <p:nvSpPr>
            <p:cNvPr id="36" name="object 16">
              <a:extLst>
                <a:ext uri="{FF2B5EF4-FFF2-40B4-BE49-F238E27FC236}">
                  <a16:creationId xmlns:a16="http://schemas.microsoft.com/office/drawing/2014/main" id="{A04F2B01-03E4-C944-A4F3-1993F9BB658E}"/>
                </a:ext>
              </a:extLst>
            </p:cNvPr>
            <p:cNvSpPr/>
            <p:nvPr/>
          </p:nvSpPr>
          <p:spPr>
            <a:xfrm>
              <a:off x="8408365" y="4065523"/>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37" name="object 17">
              <a:extLst>
                <a:ext uri="{FF2B5EF4-FFF2-40B4-BE49-F238E27FC236}">
                  <a16:creationId xmlns:a16="http://schemas.microsoft.com/office/drawing/2014/main" id="{730071CA-C2C0-DC4A-B233-6AC72B7D2D28}"/>
                </a:ext>
              </a:extLst>
            </p:cNvPr>
            <p:cNvSpPr/>
            <p:nvPr/>
          </p:nvSpPr>
          <p:spPr>
            <a:xfrm>
              <a:off x="8063789" y="4843868"/>
              <a:ext cx="179070" cy="173990"/>
            </a:xfrm>
            <a:custGeom>
              <a:avLst/>
              <a:gdLst/>
              <a:ahLst/>
              <a:cxnLst/>
              <a:rect l="l" t="t" r="r" b="b"/>
              <a:pathLst>
                <a:path w="179070" h="173989">
                  <a:moveTo>
                    <a:pt x="178676" y="68961"/>
                  </a:moveTo>
                  <a:lnTo>
                    <a:pt x="110464" y="68516"/>
                  </a:lnTo>
                  <a:lnTo>
                    <a:pt x="120510" y="254"/>
                  </a:lnTo>
                  <a:lnTo>
                    <a:pt x="83680" y="0"/>
                  </a:lnTo>
                  <a:lnTo>
                    <a:pt x="73634" y="68287"/>
                  </a:lnTo>
                  <a:lnTo>
                    <a:pt x="5422" y="67830"/>
                  </a:lnTo>
                  <a:lnTo>
                    <a:pt x="0" y="104686"/>
                  </a:lnTo>
                  <a:lnTo>
                    <a:pt x="68211" y="105143"/>
                  </a:lnTo>
                  <a:lnTo>
                    <a:pt x="58166" y="173418"/>
                  </a:lnTo>
                  <a:lnTo>
                    <a:pt x="95008" y="173659"/>
                  </a:lnTo>
                  <a:lnTo>
                    <a:pt x="105041" y="105384"/>
                  </a:lnTo>
                  <a:lnTo>
                    <a:pt x="173240" y="105829"/>
                  </a:lnTo>
                  <a:lnTo>
                    <a:pt x="178676" y="68961"/>
                  </a:lnTo>
                  <a:close/>
                </a:path>
              </a:pathLst>
            </a:custGeom>
            <a:solidFill>
              <a:srgbClr val="FFFFFF"/>
            </a:solidFill>
          </p:spPr>
          <p:txBody>
            <a:bodyPr wrap="square" lIns="0" tIns="0" rIns="0" bIns="0" rtlCol="0"/>
            <a:lstStyle/>
            <a:p>
              <a:endParaRPr/>
            </a:p>
          </p:txBody>
        </p:sp>
        <p:sp>
          <p:nvSpPr>
            <p:cNvPr id="38" name="object 18">
              <a:extLst>
                <a:ext uri="{FF2B5EF4-FFF2-40B4-BE49-F238E27FC236}">
                  <a16:creationId xmlns:a16="http://schemas.microsoft.com/office/drawing/2014/main" id="{C2B18BEB-B56E-6242-946B-691AB60FC1D6}"/>
                </a:ext>
              </a:extLst>
            </p:cNvPr>
            <p:cNvSpPr/>
            <p:nvPr/>
          </p:nvSpPr>
          <p:spPr>
            <a:xfrm>
              <a:off x="8102028" y="45839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18"/>
                  </a:lnTo>
                  <a:lnTo>
                    <a:pt x="94983" y="173659"/>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40" name="object 19">
              <a:extLst>
                <a:ext uri="{FF2B5EF4-FFF2-40B4-BE49-F238E27FC236}">
                  <a16:creationId xmlns:a16="http://schemas.microsoft.com/office/drawing/2014/main" id="{7230347C-1007-464F-B45D-B0131F56B693}"/>
                </a:ext>
              </a:extLst>
            </p:cNvPr>
            <p:cNvSpPr/>
            <p:nvPr/>
          </p:nvSpPr>
          <p:spPr>
            <a:xfrm>
              <a:off x="8140268" y="4323969"/>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41" name="object 20">
              <a:extLst>
                <a:ext uri="{FF2B5EF4-FFF2-40B4-BE49-F238E27FC236}">
                  <a16:creationId xmlns:a16="http://schemas.microsoft.com/office/drawing/2014/main" id="{3CD98227-D6B6-4643-A9A3-DDE6A8127DED}"/>
                </a:ext>
              </a:extLst>
            </p:cNvPr>
            <p:cNvSpPr/>
            <p:nvPr/>
          </p:nvSpPr>
          <p:spPr>
            <a:xfrm>
              <a:off x="8178508" y="40640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10"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grpSp>
      <p:sp>
        <p:nvSpPr>
          <p:cNvPr id="47" name="Text Placeholder 4">
            <a:extLst>
              <a:ext uri="{FF2B5EF4-FFF2-40B4-BE49-F238E27FC236}">
                <a16:creationId xmlns:a16="http://schemas.microsoft.com/office/drawing/2014/main" id="{3F733A12-3C21-5F4F-AA98-7284FA5A9CD5}"/>
              </a:ext>
            </a:extLst>
          </p:cNvPr>
          <p:cNvSpPr>
            <a:spLocks noGrp="1"/>
          </p:cNvSpPr>
          <p:nvPr>
            <p:ph type="body" sz="quarter" idx="15" hasCustomPrompt="1"/>
          </p:nvPr>
        </p:nvSpPr>
        <p:spPr>
          <a:xfrm>
            <a:off x="11093955" y="9324653"/>
            <a:ext cx="8193087" cy="549273"/>
          </a:xfrm>
          <a:prstGeom prst="rect">
            <a:avLst/>
          </a:prstGeom>
        </p:spPr>
        <p:txBody>
          <a:bodyPr/>
          <a:lstStyle>
            <a:lvl1pPr algn="r">
              <a:defRPr sz="3000" b="1" i="0">
                <a:solidFill>
                  <a:srgbClr val="FEC700"/>
                </a:solidFill>
                <a:latin typeface="Poppins" pitchFamily="2" charset="77"/>
                <a:cs typeface="Poppins" pitchFamily="2" charset="77"/>
              </a:defRPr>
            </a:lvl1pPr>
          </a:lstStyle>
          <a:p>
            <a:r>
              <a:rPr lang="en-US"/>
              <a:t>BRAND FRAMEWORK 2.0</a:t>
            </a:r>
          </a:p>
        </p:txBody>
      </p:sp>
      <p:sp>
        <p:nvSpPr>
          <p:cNvPr id="48" name="Text Placeholder 4">
            <a:extLst>
              <a:ext uri="{FF2B5EF4-FFF2-40B4-BE49-F238E27FC236}">
                <a16:creationId xmlns:a16="http://schemas.microsoft.com/office/drawing/2014/main" id="{93D614ED-C7DE-9E43-AE62-E7788EC519E3}"/>
              </a:ext>
            </a:extLst>
          </p:cNvPr>
          <p:cNvSpPr>
            <a:spLocks noGrp="1"/>
          </p:cNvSpPr>
          <p:nvPr>
            <p:ph type="body" sz="quarter" idx="16" hasCustomPrompt="1"/>
          </p:nvPr>
        </p:nvSpPr>
        <p:spPr>
          <a:xfrm>
            <a:off x="11093955" y="9891581"/>
            <a:ext cx="8193087" cy="549273"/>
          </a:xfrm>
          <a:prstGeom prst="rect">
            <a:avLst/>
          </a:prstGeom>
        </p:spPr>
        <p:txBody>
          <a:bodyPr/>
          <a:lstStyle>
            <a:lvl1pPr algn="r">
              <a:defRPr sz="3000" b="0" i="0">
                <a:solidFill>
                  <a:schemeClr val="bg1"/>
                </a:solidFill>
                <a:latin typeface="Poppins" pitchFamily="2" charset="77"/>
                <a:cs typeface="Poppins" pitchFamily="2" charset="77"/>
              </a:defRPr>
            </a:lvl1pPr>
          </a:lstStyle>
          <a:p>
            <a:r>
              <a:rPr lang="en-US"/>
              <a:t>MARCH 2021</a:t>
            </a:r>
          </a:p>
        </p:txBody>
      </p:sp>
      <p:pic>
        <p:nvPicPr>
          <p:cNvPr id="4" name="Picture 3" descr="A picture containing text, sign&#10;&#10;Description automatically generated">
            <a:extLst>
              <a:ext uri="{FF2B5EF4-FFF2-40B4-BE49-F238E27FC236}">
                <a16:creationId xmlns:a16="http://schemas.microsoft.com/office/drawing/2014/main" id="{933791B7-A79E-B251-DAE0-54F6B1CE439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14858" y="3920730"/>
            <a:ext cx="3874383" cy="3467890"/>
          </a:xfrm>
          <a:prstGeom prst="rect">
            <a:avLst/>
          </a:prstGeom>
        </p:spPr>
      </p:pic>
    </p:spTree>
    <p:extLst>
      <p:ext uri="{BB962C8B-B14F-4D97-AF65-F5344CB8AC3E}">
        <p14:creationId xmlns:p14="http://schemas.microsoft.com/office/powerpoint/2010/main" val="2939106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2_Overview">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C9066CC-A2B5-F148-A10F-615D8F886B50}"/>
              </a:ext>
            </a:extLst>
          </p:cNvPr>
          <p:cNvGrpSpPr/>
          <p:nvPr userDrawn="1"/>
        </p:nvGrpSpPr>
        <p:grpSpPr>
          <a:xfrm>
            <a:off x="12338050" y="0"/>
            <a:ext cx="7108886" cy="549273"/>
            <a:chOff x="691727" y="2"/>
            <a:chExt cx="4881727" cy="377190"/>
          </a:xfrm>
        </p:grpSpPr>
        <p:sp>
          <p:nvSpPr>
            <p:cNvPr id="10" name="object 22">
              <a:extLst>
                <a:ext uri="{FF2B5EF4-FFF2-40B4-BE49-F238E27FC236}">
                  <a16:creationId xmlns:a16="http://schemas.microsoft.com/office/drawing/2014/main" id="{DF093042-3EEF-0347-983A-1F511B970FD9}"/>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3">
              <a:extLst>
                <a:ext uri="{FF2B5EF4-FFF2-40B4-BE49-F238E27FC236}">
                  <a16:creationId xmlns:a16="http://schemas.microsoft.com/office/drawing/2014/main" id="{F303342A-1990-8E4A-BE8C-E20B8A53648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2" name="object 24">
              <a:extLst>
                <a:ext uri="{FF2B5EF4-FFF2-40B4-BE49-F238E27FC236}">
                  <a16:creationId xmlns:a16="http://schemas.microsoft.com/office/drawing/2014/main" id="{9B328076-A70C-DB4A-BCB7-B2A84C1E92D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5" name="object 25">
              <a:extLst>
                <a:ext uri="{FF2B5EF4-FFF2-40B4-BE49-F238E27FC236}">
                  <a16:creationId xmlns:a16="http://schemas.microsoft.com/office/drawing/2014/main" id="{5D67A596-E8C1-C44B-8FB9-812AB5B3889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6" name="object 26">
              <a:extLst>
                <a:ext uri="{FF2B5EF4-FFF2-40B4-BE49-F238E27FC236}">
                  <a16:creationId xmlns:a16="http://schemas.microsoft.com/office/drawing/2014/main" id="{A64A3534-DDE0-764C-98FD-CEE5508F8A9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7" name="object 27">
              <a:extLst>
                <a:ext uri="{FF2B5EF4-FFF2-40B4-BE49-F238E27FC236}">
                  <a16:creationId xmlns:a16="http://schemas.microsoft.com/office/drawing/2014/main" id="{E4CA6F64-05FD-D948-A5A0-A104247E8F61}"/>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8" name="object 28">
              <a:extLst>
                <a:ext uri="{FF2B5EF4-FFF2-40B4-BE49-F238E27FC236}">
                  <a16:creationId xmlns:a16="http://schemas.microsoft.com/office/drawing/2014/main" id="{95E78ED5-43E7-CC42-A593-DC016315B170}"/>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9">
              <a:extLst>
                <a:ext uri="{FF2B5EF4-FFF2-40B4-BE49-F238E27FC236}">
                  <a16:creationId xmlns:a16="http://schemas.microsoft.com/office/drawing/2014/main" id="{2A491E1A-3EFA-D846-B504-680FFBDAAC6B}"/>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a:p>
          </p:txBody>
        </p:sp>
        <p:sp>
          <p:nvSpPr>
            <p:cNvPr id="20" name="object 30">
              <a:extLst>
                <a:ext uri="{FF2B5EF4-FFF2-40B4-BE49-F238E27FC236}">
                  <a16:creationId xmlns:a16="http://schemas.microsoft.com/office/drawing/2014/main" id="{2431E518-0652-774D-BD25-3DB0A18BCAE7}"/>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pic>
        <p:nvPicPr>
          <p:cNvPr id="22" name="Picture 21">
            <a:extLst>
              <a:ext uri="{FF2B5EF4-FFF2-40B4-BE49-F238E27FC236}">
                <a16:creationId xmlns:a16="http://schemas.microsoft.com/office/drawing/2014/main" id="{154EDE50-E6CE-0E4E-AC2E-EE2D3F5B865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130"/>
          <a:stretch/>
        </p:blipFill>
        <p:spPr>
          <a:xfrm>
            <a:off x="11195050" y="1126893"/>
            <a:ext cx="8075741" cy="9349434"/>
          </a:xfrm>
          <a:prstGeom prst="rect">
            <a:avLst/>
          </a:prstGeom>
        </p:spPr>
      </p:pic>
      <p:sp>
        <p:nvSpPr>
          <p:cNvPr id="25" name="Text Placeholder 2">
            <a:extLst>
              <a:ext uri="{FF2B5EF4-FFF2-40B4-BE49-F238E27FC236}">
                <a16:creationId xmlns:a16="http://schemas.microsoft.com/office/drawing/2014/main" id="{A8A8BDF6-AF70-B74A-A48E-3148C49B3984}"/>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pic>
        <p:nvPicPr>
          <p:cNvPr id="27" name="Picture 26">
            <a:extLst>
              <a:ext uri="{FF2B5EF4-FFF2-40B4-BE49-F238E27FC236}">
                <a16:creationId xmlns:a16="http://schemas.microsoft.com/office/drawing/2014/main" id="{2D681C9A-36FC-684F-BCDF-F6FAF7112CCC}"/>
              </a:ext>
            </a:extLst>
          </p:cNvPr>
          <p:cNvPicPr>
            <a:picLocks noChangeAspect="1"/>
          </p:cNvPicPr>
          <p:nvPr userDrawn="1"/>
        </p:nvPicPr>
        <p:blipFill>
          <a:blip r:embed="rId3" cstate="print">
            <a:duotone>
              <a:prstClr val="black"/>
              <a:srgbClr val="FEC759">
                <a:tint val="45000"/>
                <a:satMod val="400000"/>
              </a:srgbClr>
            </a:duotone>
            <a:extLst>
              <a:ext uri="{BEBA8EAE-BF5A-486C-A8C5-ECC9F3942E4B}">
                <a14:imgProps xmlns:a14="http://schemas.microsoft.com/office/drawing/2010/main">
                  <a14:imgLayer r:embed="rId4">
                    <a14:imgEffect>
                      <a14:colorTemperature colorTemp="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710705" y="2454275"/>
            <a:ext cx="1416546" cy="1004816"/>
          </a:xfrm>
          <a:prstGeom prst="rect">
            <a:avLst/>
          </a:prstGeom>
        </p:spPr>
      </p:pic>
      <p:sp>
        <p:nvSpPr>
          <p:cNvPr id="28" name="Text Placeholder 14">
            <a:extLst>
              <a:ext uri="{FF2B5EF4-FFF2-40B4-BE49-F238E27FC236}">
                <a16:creationId xmlns:a16="http://schemas.microsoft.com/office/drawing/2014/main" id="{829A1745-E225-8C43-AEC0-9D62EFF8CC0F}"/>
              </a:ext>
            </a:extLst>
          </p:cNvPr>
          <p:cNvSpPr>
            <a:spLocks noGrp="1"/>
          </p:cNvSpPr>
          <p:nvPr>
            <p:ph type="body" sz="quarter" idx="11" hasCustomPrompt="1"/>
          </p:nvPr>
        </p:nvSpPr>
        <p:spPr>
          <a:xfrm>
            <a:off x="2508250" y="2682875"/>
            <a:ext cx="8686800" cy="6155532"/>
          </a:xfrm>
          <a:prstGeom prst="rect">
            <a:avLst/>
          </a:prstGeom>
          <a:noFill/>
        </p:spPr>
        <p:txBody>
          <a:bodyPr/>
          <a:lstStyle>
            <a:lvl1pPr>
              <a:lnSpc>
                <a:spcPts val="8000"/>
              </a:lnSpc>
              <a:defRPr sz="7500" b="1" i="1" spc="-150">
                <a:solidFill>
                  <a:srgbClr val="26213F"/>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sp>
        <p:nvSpPr>
          <p:cNvPr id="29" name="Text Placeholder 2">
            <a:extLst>
              <a:ext uri="{FF2B5EF4-FFF2-40B4-BE49-F238E27FC236}">
                <a16:creationId xmlns:a16="http://schemas.microsoft.com/office/drawing/2014/main" id="{A8F322BA-D943-B04E-91C9-C08F4BF24170}"/>
              </a:ext>
            </a:extLst>
          </p:cNvPr>
          <p:cNvSpPr>
            <a:spLocks noGrp="1"/>
          </p:cNvSpPr>
          <p:nvPr>
            <p:ph type="body" sz="quarter" idx="16" hasCustomPrompt="1"/>
          </p:nvPr>
        </p:nvSpPr>
        <p:spPr>
          <a:xfrm>
            <a:off x="2466966" y="8855075"/>
            <a:ext cx="8728084" cy="412529"/>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Name and title</a:t>
            </a:r>
          </a:p>
        </p:txBody>
      </p:sp>
      <p:sp>
        <p:nvSpPr>
          <p:cNvPr id="32" name="object 11">
            <a:extLst>
              <a:ext uri="{FF2B5EF4-FFF2-40B4-BE49-F238E27FC236}">
                <a16:creationId xmlns:a16="http://schemas.microsoft.com/office/drawing/2014/main" id="{3327CD78-9856-F149-8D20-A1634F635338}"/>
              </a:ext>
            </a:extLst>
          </p:cNvPr>
          <p:cNvSpPr/>
          <p:nvPr userDrawn="1"/>
        </p:nvSpPr>
        <p:spPr>
          <a:xfrm>
            <a:off x="709430" y="1920875"/>
            <a:ext cx="3240168" cy="260582"/>
          </a:xfrm>
          <a:custGeom>
            <a:avLst/>
            <a:gdLst/>
            <a:ahLst/>
            <a:cxnLst/>
            <a:rect l="l" t="t" r="r" b="b"/>
            <a:pathLst>
              <a:path w="1563370" h="125729">
                <a:moveTo>
                  <a:pt x="1551971" y="125437"/>
                </a:moveTo>
                <a:lnTo>
                  <a:pt x="1542650" y="125437"/>
                </a:lnTo>
                <a:lnTo>
                  <a:pt x="1506998" y="120870"/>
                </a:lnTo>
                <a:lnTo>
                  <a:pt x="1480145" y="109045"/>
                </a:lnTo>
                <a:lnTo>
                  <a:pt x="1459518" y="92776"/>
                </a:lnTo>
                <a:lnTo>
                  <a:pt x="1427707" y="59130"/>
                </a:lnTo>
                <a:lnTo>
                  <a:pt x="1411408" y="46016"/>
                </a:lnTo>
                <a:lnTo>
                  <a:pt x="1391157" y="37044"/>
                </a:lnTo>
                <a:lnTo>
                  <a:pt x="1364469" y="33718"/>
                </a:lnTo>
                <a:lnTo>
                  <a:pt x="1336869" y="37044"/>
                </a:lnTo>
                <a:lnTo>
                  <a:pt x="1314115" y="46016"/>
                </a:lnTo>
                <a:lnTo>
                  <a:pt x="1294146" y="59130"/>
                </a:lnTo>
                <a:lnTo>
                  <a:pt x="1252901" y="92776"/>
                </a:lnTo>
                <a:lnTo>
                  <a:pt x="1227717" y="109045"/>
                </a:lnTo>
                <a:lnTo>
                  <a:pt x="1197561" y="120870"/>
                </a:lnTo>
                <a:lnTo>
                  <a:pt x="1160646" y="125437"/>
                </a:lnTo>
                <a:lnTo>
                  <a:pt x="1125040" y="120870"/>
                </a:lnTo>
                <a:lnTo>
                  <a:pt x="1098226" y="109043"/>
                </a:lnTo>
                <a:lnTo>
                  <a:pt x="1077632" y="92771"/>
                </a:lnTo>
                <a:lnTo>
                  <a:pt x="1045881" y="59125"/>
                </a:lnTo>
                <a:lnTo>
                  <a:pt x="1029618" y="46015"/>
                </a:lnTo>
                <a:lnTo>
                  <a:pt x="1009408" y="37043"/>
                </a:lnTo>
                <a:lnTo>
                  <a:pt x="982770" y="33718"/>
                </a:lnTo>
                <a:lnTo>
                  <a:pt x="955180" y="37043"/>
                </a:lnTo>
                <a:lnTo>
                  <a:pt x="932434" y="46015"/>
                </a:lnTo>
                <a:lnTo>
                  <a:pt x="912471" y="59125"/>
                </a:lnTo>
                <a:lnTo>
                  <a:pt x="871236" y="92771"/>
                </a:lnTo>
                <a:lnTo>
                  <a:pt x="846057" y="109043"/>
                </a:lnTo>
                <a:lnTo>
                  <a:pt x="815906" y="120870"/>
                </a:lnTo>
                <a:lnTo>
                  <a:pt x="778999" y="125437"/>
                </a:lnTo>
                <a:lnTo>
                  <a:pt x="743384" y="120870"/>
                </a:lnTo>
                <a:lnTo>
                  <a:pt x="716568" y="109043"/>
                </a:lnTo>
                <a:lnTo>
                  <a:pt x="695972" y="92771"/>
                </a:lnTo>
                <a:lnTo>
                  <a:pt x="664209" y="59125"/>
                </a:lnTo>
                <a:lnTo>
                  <a:pt x="647934" y="46015"/>
                </a:lnTo>
                <a:lnTo>
                  <a:pt x="627714" y="37043"/>
                </a:lnTo>
                <a:lnTo>
                  <a:pt x="601072" y="33718"/>
                </a:lnTo>
                <a:lnTo>
                  <a:pt x="573496" y="37043"/>
                </a:lnTo>
                <a:lnTo>
                  <a:pt x="550758" y="46015"/>
                </a:lnTo>
                <a:lnTo>
                  <a:pt x="530798" y="59125"/>
                </a:lnTo>
                <a:lnTo>
                  <a:pt x="489578" y="92771"/>
                </a:lnTo>
                <a:lnTo>
                  <a:pt x="464408" y="109043"/>
                </a:lnTo>
                <a:lnTo>
                  <a:pt x="434264" y="120870"/>
                </a:lnTo>
                <a:lnTo>
                  <a:pt x="397364" y="125437"/>
                </a:lnTo>
                <a:lnTo>
                  <a:pt x="361747" y="120870"/>
                </a:lnTo>
                <a:lnTo>
                  <a:pt x="334926" y="109043"/>
                </a:lnTo>
                <a:lnTo>
                  <a:pt x="314326" y="92771"/>
                </a:lnTo>
                <a:lnTo>
                  <a:pt x="282563" y="59125"/>
                </a:lnTo>
                <a:lnTo>
                  <a:pt x="266292" y="46015"/>
                </a:lnTo>
                <a:lnTo>
                  <a:pt x="246077" y="37043"/>
                </a:lnTo>
                <a:lnTo>
                  <a:pt x="219437" y="33718"/>
                </a:lnTo>
                <a:lnTo>
                  <a:pt x="191866" y="37043"/>
                </a:lnTo>
                <a:lnTo>
                  <a:pt x="169139" y="46015"/>
                </a:lnTo>
                <a:lnTo>
                  <a:pt x="149195" y="59125"/>
                </a:lnTo>
                <a:lnTo>
                  <a:pt x="107989" y="92771"/>
                </a:lnTo>
                <a:lnTo>
                  <a:pt x="82822" y="109043"/>
                </a:lnTo>
                <a:lnTo>
                  <a:pt x="52688" y="120870"/>
                </a:lnTo>
                <a:lnTo>
                  <a:pt x="15805" y="125437"/>
                </a:lnTo>
                <a:lnTo>
                  <a:pt x="6496" y="125437"/>
                </a:lnTo>
                <a:lnTo>
                  <a:pt x="0" y="117894"/>
                </a:lnTo>
                <a:lnTo>
                  <a:pt x="2618" y="99263"/>
                </a:lnTo>
                <a:lnTo>
                  <a:pt x="11235" y="91719"/>
                </a:lnTo>
                <a:lnTo>
                  <a:pt x="20544" y="91719"/>
                </a:lnTo>
                <a:lnTo>
                  <a:pt x="48109" y="88393"/>
                </a:lnTo>
                <a:lnTo>
                  <a:pt x="70838" y="79422"/>
                </a:lnTo>
                <a:lnTo>
                  <a:pt x="90789" y="66312"/>
                </a:lnTo>
                <a:lnTo>
                  <a:pt x="131995" y="32666"/>
                </a:lnTo>
                <a:lnTo>
                  <a:pt x="157155" y="16394"/>
                </a:lnTo>
                <a:lnTo>
                  <a:pt x="187287" y="4567"/>
                </a:lnTo>
                <a:lnTo>
                  <a:pt x="224175" y="0"/>
                </a:lnTo>
                <a:lnTo>
                  <a:pt x="259790" y="4567"/>
                </a:lnTo>
                <a:lnTo>
                  <a:pt x="286606" y="16394"/>
                </a:lnTo>
                <a:lnTo>
                  <a:pt x="307202" y="32666"/>
                </a:lnTo>
                <a:lnTo>
                  <a:pt x="338963" y="66312"/>
                </a:lnTo>
                <a:lnTo>
                  <a:pt x="355236" y="79422"/>
                </a:lnTo>
                <a:lnTo>
                  <a:pt x="375455" y="88393"/>
                </a:lnTo>
                <a:lnTo>
                  <a:pt x="402103" y="91719"/>
                </a:lnTo>
                <a:lnTo>
                  <a:pt x="429685" y="88393"/>
                </a:lnTo>
                <a:lnTo>
                  <a:pt x="452424" y="79422"/>
                </a:lnTo>
                <a:lnTo>
                  <a:pt x="472378" y="66312"/>
                </a:lnTo>
                <a:lnTo>
                  <a:pt x="513591" y="32666"/>
                </a:lnTo>
                <a:lnTo>
                  <a:pt x="538765" y="16394"/>
                </a:lnTo>
                <a:lnTo>
                  <a:pt x="568910" y="4567"/>
                </a:lnTo>
                <a:lnTo>
                  <a:pt x="605810" y="0"/>
                </a:lnTo>
                <a:lnTo>
                  <a:pt x="641425" y="4567"/>
                </a:lnTo>
                <a:lnTo>
                  <a:pt x="668243" y="16394"/>
                </a:lnTo>
                <a:lnTo>
                  <a:pt x="688843" y="32666"/>
                </a:lnTo>
                <a:lnTo>
                  <a:pt x="720605" y="66312"/>
                </a:lnTo>
                <a:lnTo>
                  <a:pt x="736877" y="79422"/>
                </a:lnTo>
                <a:lnTo>
                  <a:pt x="757095" y="88393"/>
                </a:lnTo>
                <a:lnTo>
                  <a:pt x="783738" y="91719"/>
                </a:lnTo>
                <a:lnTo>
                  <a:pt x="811329" y="88393"/>
                </a:lnTo>
                <a:lnTo>
                  <a:pt x="834078" y="79422"/>
                </a:lnTo>
                <a:lnTo>
                  <a:pt x="854042" y="66312"/>
                </a:lnTo>
                <a:lnTo>
                  <a:pt x="895271" y="32666"/>
                </a:lnTo>
                <a:lnTo>
                  <a:pt x="920451" y="16394"/>
                </a:lnTo>
                <a:lnTo>
                  <a:pt x="950601" y="4567"/>
                </a:lnTo>
                <a:lnTo>
                  <a:pt x="987509" y="0"/>
                </a:lnTo>
                <a:lnTo>
                  <a:pt x="1023115" y="4567"/>
                </a:lnTo>
                <a:lnTo>
                  <a:pt x="1049927" y="16394"/>
                </a:lnTo>
                <a:lnTo>
                  <a:pt x="1070518" y="32666"/>
                </a:lnTo>
                <a:lnTo>
                  <a:pt x="1102269" y="66312"/>
                </a:lnTo>
                <a:lnTo>
                  <a:pt x="1118536" y="79422"/>
                </a:lnTo>
                <a:lnTo>
                  <a:pt x="1138747" y="88393"/>
                </a:lnTo>
                <a:lnTo>
                  <a:pt x="1165385" y="91719"/>
                </a:lnTo>
                <a:lnTo>
                  <a:pt x="1192985" y="88393"/>
                </a:lnTo>
                <a:lnTo>
                  <a:pt x="1215739" y="79421"/>
                </a:lnTo>
                <a:lnTo>
                  <a:pt x="1235708" y="66307"/>
                </a:lnTo>
                <a:lnTo>
                  <a:pt x="1276953" y="32661"/>
                </a:lnTo>
                <a:lnTo>
                  <a:pt x="1302137" y="16392"/>
                </a:lnTo>
                <a:lnTo>
                  <a:pt x="1332292" y="4567"/>
                </a:lnTo>
                <a:lnTo>
                  <a:pt x="1369207" y="0"/>
                </a:lnTo>
                <a:lnTo>
                  <a:pt x="1404858" y="4565"/>
                </a:lnTo>
                <a:lnTo>
                  <a:pt x="1431708" y="16386"/>
                </a:lnTo>
                <a:lnTo>
                  <a:pt x="1452335" y="32650"/>
                </a:lnTo>
                <a:lnTo>
                  <a:pt x="1484145" y="66301"/>
                </a:lnTo>
                <a:lnTo>
                  <a:pt x="1500444" y="79419"/>
                </a:lnTo>
                <a:lnTo>
                  <a:pt x="1520698" y="88393"/>
                </a:lnTo>
                <a:lnTo>
                  <a:pt x="1547389" y="91719"/>
                </a:lnTo>
                <a:lnTo>
                  <a:pt x="1556710" y="91719"/>
                </a:lnTo>
                <a:lnTo>
                  <a:pt x="1563181" y="99263"/>
                </a:lnTo>
                <a:lnTo>
                  <a:pt x="1560563" y="117894"/>
                </a:lnTo>
                <a:lnTo>
                  <a:pt x="1551971" y="125437"/>
                </a:lnTo>
                <a:close/>
              </a:path>
            </a:pathLst>
          </a:custGeom>
          <a:solidFill>
            <a:srgbClr val="25203E"/>
          </a:solidFill>
        </p:spPr>
        <p:txBody>
          <a:bodyPr wrap="square" lIns="0" tIns="0" rIns="0" bIns="0" rtlCol="0"/>
          <a:lstStyle/>
          <a:p>
            <a:endParaRPr/>
          </a:p>
        </p:txBody>
      </p:sp>
    </p:spTree>
    <p:extLst>
      <p:ext uri="{BB962C8B-B14F-4D97-AF65-F5344CB8AC3E}">
        <p14:creationId xmlns:p14="http://schemas.microsoft.com/office/powerpoint/2010/main" val="398313134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5_Overview">
    <p:spTree>
      <p:nvGrpSpPr>
        <p:cNvPr id="1" name=""/>
        <p:cNvGrpSpPr/>
        <p:nvPr/>
      </p:nvGrpSpPr>
      <p:grpSpPr>
        <a:xfrm>
          <a:off x="0" y="0"/>
          <a:ext cx="0" cy="0"/>
          <a:chOff x="0" y="0"/>
          <a:chExt cx="0" cy="0"/>
        </a:xfrm>
      </p:grpSpPr>
      <p:pic>
        <p:nvPicPr>
          <p:cNvPr id="3" name="Picture 2" descr="A person wearing a yellow shirt&#10;&#10;Description automatically generated with medium confidence">
            <a:extLst>
              <a:ext uri="{FF2B5EF4-FFF2-40B4-BE49-F238E27FC236}">
                <a16:creationId xmlns:a16="http://schemas.microsoft.com/office/drawing/2014/main" id="{D6B4B82B-C36D-4F41-A2E5-B799F7A86A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26027" y="2606674"/>
            <a:ext cx="7273062" cy="7884000"/>
          </a:xfrm>
          <a:prstGeom prst="rect">
            <a:avLst/>
          </a:prstGeom>
        </p:spPr>
      </p:pic>
      <p:grpSp>
        <p:nvGrpSpPr>
          <p:cNvPr id="9" name="Group 8">
            <a:extLst>
              <a:ext uri="{FF2B5EF4-FFF2-40B4-BE49-F238E27FC236}">
                <a16:creationId xmlns:a16="http://schemas.microsoft.com/office/drawing/2014/main" id="{6C9066CC-A2B5-F148-A10F-615D8F886B50}"/>
              </a:ext>
            </a:extLst>
          </p:cNvPr>
          <p:cNvGrpSpPr/>
          <p:nvPr userDrawn="1"/>
        </p:nvGrpSpPr>
        <p:grpSpPr>
          <a:xfrm>
            <a:off x="12338050" y="0"/>
            <a:ext cx="7108886" cy="549273"/>
            <a:chOff x="691727" y="2"/>
            <a:chExt cx="4881727" cy="377190"/>
          </a:xfrm>
        </p:grpSpPr>
        <p:sp>
          <p:nvSpPr>
            <p:cNvPr id="10" name="object 22">
              <a:extLst>
                <a:ext uri="{FF2B5EF4-FFF2-40B4-BE49-F238E27FC236}">
                  <a16:creationId xmlns:a16="http://schemas.microsoft.com/office/drawing/2014/main" id="{DF093042-3EEF-0347-983A-1F511B970FD9}"/>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3">
              <a:extLst>
                <a:ext uri="{FF2B5EF4-FFF2-40B4-BE49-F238E27FC236}">
                  <a16:creationId xmlns:a16="http://schemas.microsoft.com/office/drawing/2014/main" id="{F303342A-1990-8E4A-BE8C-E20B8A53648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2" name="object 24">
              <a:extLst>
                <a:ext uri="{FF2B5EF4-FFF2-40B4-BE49-F238E27FC236}">
                  <a16:creationId xmlns:a16="http://schemas.microsoft.com/office/drawing/2014/main" id="{9B328076-A70C-DB4A-BCB7-B2A84C1E92D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5" name="object 25">
              <a:extLst>
                <a:ext uri="{FF2B5EF4-FFF2-40B4-BE49-F238E27FC236}">
                  <a16:creationId xmlns:a16="http://schemas.microsoft.com/office/drawing/2014/main" id="{5D67A596-E8C1-C44B-8FB9-812AB5B3889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6" name="object 26">
              <a:extLst>
                <a:ext uri="{FF2B5EF4-FFF2-40B4-BE49-F238E27FC236}">
                  <a16:creationId xmlns:a16="http://schemas.microsoft.com/office/drawing/2014/main" id="{A64A3534-DDE0-764C-98FD-CEE5508F8A9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7" name="object 27">
              <a:extLst>
                <a:ext uri="{FF2B5EF4-FFF2-40B4-BE49-F238E27FC236}">
                  <a16:creationId xmlns:a16="http://schemas.microsoft.com/office/drawing/2014/main" id="{E4CA6F64-05FD-D948-A5A0-A104247E8F61}"/>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8" name="object 28">
              <a:extLst>
                <a:ext uri="{FF2B5EF4-FFF2-40B4-BE49-F238E27FC236}">
                  <a16:creationId xmlns:a16="http://schemas.microsoft.com/office/drawing/2014/main" id="{95E78ED5-43E7-CC42-A593-DC016315B170}"/>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9">
              <a:extLst>
                <a:ext uri="{FF2B5EF4-FFF2-40B4-BE49-F238E27FC236}">
                  <a16:creationId xmlns:a16="http://schemas.microsoft.com/office/drawing/2014/main" id="{2A491E1A-3EFA-D846-B504-680FFBDAAC6B}"/>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a:p>
          </p:txBody>
        </p:sp>
        <p:sp>
          <p:nvSpPr>
            <p:cNvPr id="20" name="object 30">
              <a:extLst>
                <a:ext uri="{FF2B5EF4-FFF2-40B4-BE49-F238E27FC236}">
                  <a16:creationId xmlns:a16="http://schemas.microsoft.com/office/drawing/2014/main" id="{2431E518-0652-774D-BD25-3DB0A18BCAE7}"/>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25" name="Text Placeholder 2">
            <a:extLst>
              <a:ext uri="{FF2B5EF4-FFF2-40B4-BE49-F238E27FC236}">
                <a16:creationId xmlns:a16="http://schemas.microsoft.com/office/drawing/2014/main" id="{A8A8BDF6-AF70-B74A-A48E-3148C49B3984}"/>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
        <p:nvSpPr>
          <p:cNvPr id="28" name="Text Placeholder 14">
            <a:extLst>
              <a:ext uri="{FF2B5EF4-FFF2-40B4-BE49-F238E27FC236}">
                <a16:creationId xmlns:a16="http://schemas.microsoft.com/office/drawing/2014/main" id="{829A1745-E225-8C43-AEC0-9D62EFF8CC0F}"/>
              </a:ext>
            </a:extLst>
          </p:cNvPr>
          <p:cNvSpPr>
            <a:spLocks noGrp="1"/>
          </p:cNvSpPr>
          <p:nvPr>
            <p:ph type="body" sz="quarter" idx="11" hasCustomPrompt="1"/>
          </p:nvPr>
        </p:nvSpPr>
        <p:spPr>
          <a:xfrm>
            <a:off x="831850" y="2699543"/>
            <a:ext cx="8686800" cy="6155532"/>
          </a:xfrm>
          <a:prstGeom prst="rect">
            <a:avLst/>
          </a:prstGeom>
          <a:noFill/>
        </p:spPr>
        <p:txBody>
          <a:bodyPr/>
          <a:lstStyle>
            <a:lvl1pPr>
              <a:lnSpc>
                <a:spcPts val="8000"/>
              </a:lnSpc>
              <a:defRPr sz="7500" b="1" i="1" spc="-150">
                <a:solidFill>
                  <a:srgbClr val="26213F"/>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sp>
        <p:nvSpPr>
          <p:cNvPr id="29" name="Text Placeholder 2">
            <a:extLst>
              <a:ext uri="{FF2B5EF4-FFF2-40B4-BE49-F238E27FC236}">
                <a16:creationId xmlns:a16="http://schemas.microsoft.com/office/drawing/2014/main" id="{A8F322BA-D943-B04E-91C9-C08F4BF24170}"/>
              </a:ext>
            </a:extLst>
          </p:cNvPr>
          <p:cNvSpPr>
            <a:spLocks noGrp="1"/>
          </p:cNvSpPr>
          <p:nvPr>
            <p:ph type="body" sz="quarter" idx="16" hasCustomPrompt="1"/>
          </p:nvPr>
        </p:nvSpPr>
        <p:spPr>
          <a:xfrm>
            <a:off x="831850" y="8975946"/>
            <a:ext cx="8728084" cy="412529"/>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Name and title</a:t>
            </a:r>
          </a:p>
        </p:txBody>
      </p:sp>
      <p:sp>
        <p:nvSpPr>
          <p:cNvPr id="32" name="object 11">
            <a:extLst>
              <a:ext uri="{FF2B5EF4-FFF2-40B4-BE49-F238E27FC236}">
                <a16:creationId xmlns:a16="http://schemas.microsoft.com/office/drawing/2014/main" id="{3327CD78-9856-F149-8D20-A1634F635338}"/>
              </a:ext>
            </a:extLst>
          </p:cNvPr>
          <p:cNvSpPr/>
          <p:nvPr userDrawn="1"/>
        </p:nvSpPr>
        <p:spPr>
          <a:xfrm>
            <a:off x="709430" y="1920875"/>
            <a:ext cx="3240168" cy="260582"/>
          </a:xfrm>
          <a:custGeom>
            <a:avLst/>
            <a:gdLst/>
            <a:ahLst/>
            <a:cxnLst/>
            <a:rect l="l" t="t" r="r" b="b"/>
            <a:pathLst>
              <a:path w="1563370" h="125729">
                <a:moveTo>
                  <a:pt x="1551971" y="125437"/>
                </a:moveTo>
                <a:lnTo>
                  <a:pt x="1542650" y="125437"/>
                </a:lnTo>
                <a:lnTo>
                  <a:pt x="1506998" y="120870"/>
                </a:lnTo>
                <a:lnTo>
                  <a:pt x="1480145" y="109045"/>
                </a:lnTo>
                <a:lnTo>
                  <a:pt x="1459518" y="92776"/>
                </a:lnTo>
                <a:lnTo>
                  <a:pt x="1427707" y="59130"/>
                </a:lnTo>
                <a:lnTo>
                  <a:pt x="1411408" y="46016"/>
                </a:lnTo>
                <a:lnTo>
                  <a:pt x="1391157" y="37044"/>
                </a:lnTo>
                <a:lnTo>
                  <a:pt x="1364469" y="33718"/>
                </a:lnTo>
                <a:lnTo>
                  <a:pt x="1336869" y="37044"/>
                </a:lnTo>
                <a:lnTo>
                  <a:pt x="1314115" y="46016"/>
                </a:lnTo>
                <a:lnTo>
                  <a:pt x="1294146" y="59130"/>
                </a:lnTo>
                <a:lnTo>
                  <a:pt x="1252901" y="92776"/>
                </a:lnTo>
                <a:lnTo>
                  <a:pt x="1227717" y="109045"/>
                </a:lnTo>
                <a:lnTo>
                  <a:pt x="1197561" y="120870"/>
                </a:lnTo>
                <a:lnTo>
                  <a:pt x="1160646" y="125437"/>
                </a:lnTo>
                <a:lnTo>
                  <a:pt x="1125040" y="120870"/>
                </a:lnTo>
                <a:lnTo>
                  <a:pt x="1098226" y="109043"/>
                </a:lnTo>
                <a:lnTo>
                  <a:pt x="1077632" y="92771"/>
                </a:lnTo>
                <a:lnTo>
                  <a:pt x="1045881" y="59125"/>
                </a:lnTo>
                <a:lnTo>
                  <a:pt x="1029618" y="46015"/>
                </a:lnTo>
                <a:lnTo>
                  <a:pt x="1009408" y="37043"/>
                </a:lnTo>
                <a:lnTo>
                  <a:pt x="982770" y="33718"/>
                </a:lnTo>
                <a:lnTo>
                  <a:pt x="955180" y="37043"/>
                </a:lnTo>
                <a:lnTo>
                  <a:pt x="932434" y="46015"/>
                </a:lnTo>
                <a:lnTo>
                  <a:pt x="912471" y="59125"/>
                </a:lnTo>
                <a:lnTo>
                  <a:pt x="871236" y="92771"/>
                </a:lnTo>
                <a:lnTo>
                  <a:pt x="846057" y="109043"/>
                </a:lnTo>
                <a:lnTo>
                  <a:pt x="815906" y="120870"/>
                </a:lnTo>
                <a:lnTo>
                  <a:pt x="778999" y="125437"/>
                </a:lnTo>
                <a:lnTo>
                  <a:pt x="743384" y="120870"/>
                </a:lnTo>
                <a:lnTo>
                  <a:pt x="716568" y="109043"/>
                </a:lnTo>
                <a:lnTo>
                  <a:pt x="695972" y="92771"/>
                </a:lnTo>
                <a:lnTo>
                  <a:pt x="664209" y="59125"/>
                </a:lnTo>
                <a:lnTo>
                  <a:pt x="647934" y="46015"/>
                </a:lnTo>
                <a:lnTo>
                  <a:pt x="627714" y="37043"/>
                </a:lnTo>
                <a:lnTo>
                  <a:pt x="601072" y="33718"/>
                </a:lnTo>
                <a:lnTo>
                  <a:pt x="573496" y="37043"/>
                </a:lnTo>
                <a:lnTo>
                  <a:pt x="550758" y="46015"/>
                </a:lnTo>
                <a:lnTo>
                  <a:pt x="530798" y="59125"/>
                </a:lnTo>
                <a:lnTo>
                  <a:pt x="489578" y="92771"/>
                </a:lnTo>
                <a:lnTo>
                  <a:pt x="464408" y="109043"/>
                </a:lnTo>
                <a:lnTo>
                  <a:pt x="434264" y="120870"/>
                </a:lnTo>
                <a:lnTo>
                  <a:pt x="397364" y="125437"/>
                </a:lnTo>
                <a:lnTo>
                  <a:pt x="361747" y="120870"/>
                </a:lnTo>
                <a:lnTo>
                  <a:pt x="334926" y="109043"/>
                </a:lnTo>
                <a:lnTo>
                  <a:pt x="314326" y="92771"/>
                </a:lnTo>
                <a:lnTo>
                  <a:pt x="282563" y="59125"/>
                </a:lnTo>
                <a:lnTo>
                  <a:pt x="266292" y="46015"/>
                </a:lnTo>
                <a:lnTo>
                  <a:pt x="246077" y="37043"/>
                </a:lnTo>
                <a:lnTo>
                  <a:pt x="219437" y="33718"/>
                </a:lnTo>
                <a:lnTo>
                  <a:pt x="191866" y="37043"/>
                </a:lnTo>
                <a:lnTo>
                  <a:pt x="169139" y="46015"/>
                </a:lnTo>
                <a:lnTo>
                  <a:pt x="149195" y="59125"/>
                </a:lnTo>
                <a:lnTo>
                  <a:pt x="107989" y="92771"/>
                </a:lnTo>
                <a:lnTo>
                  <a:pt x="82822" y="109043"/>
                </a:lnTo>
                <a:lnTo>
                  <a:pt x="52688" y="120870"/>
                </a:lnTo>
                <a:lnTo>
                  <a:pt x="15805" y="125437"/>
                </a:lnTo>
                <a:lnTo>
                  <a:pt x="6496" y="125437"/>
                </a:lnTo>
                <a:lnTo>
                  <a:pt x="0" y="117894"/>
                </a:lnTo>
                <a:lnTo>
                  <a:pt x="2618" y="99263"/>
                </a:lnTo>
                <a:lnTo>
                  <a:pt x="11235" y="91719"/>
                </a:lnTo>
                <a:lnTo>
                  <a:pt x="20544" y="91719"/>
                </a:lnTo>
                <a:lnTo>
                  <a:pt x="48109" y="88393"/>
                </a:lnTo>
                <a:lnTo>
                  <a:pt x="70838" y="79422"/>
                </a:lnTo>
                <a:lnTo>
                  <a:pt x="90789" y="66312"/>
                </a:lnTo>
                <a:lnTo>
                  <a:pt x="131995" y="32666"/>
                </a:lnTo>
                <a:lnTo>
                  <a:pt x="157155" y="16394"/>
                </a:lnTo>
                <a:lnTo>
                  <a:pt x="187287" y="4567"/>
                </a:lnTo>
                <a:lnTo>
                  <a:pt x="224175" y="0"/>
                </a:lnTo>
                <a:lnTo>
                  <a:pt x="259790" y="4567"/>
                </a:lnTo>
                <a:lnTo>
                  <a:pt x="286606" y="16394"/>
                </a:lnTo>
                <a:lnTo>
                  <a:pt x="307202" y="32666"/>
                </a:lnTo>
                <a:lnTo>
                  <a:pt x="338963" y="66312"/>
                </a:lnTo>
                <a:lnTo>
                  <a:pt x="355236" y="79422"/>
                </a:lnTo>
                <a:lnTo>
                  <a:pt x="375455" y="88393"/>
                </a:lnTo>
                <a:lnTo>
                  <a:pt x="402103" y="91719"/>
                </a:lnTo>
                <a:lnTo>
                  <a:pt x="429685" y="88393"/>
                </a:lnTo>
                <a:lnTo>
                  <a:pt x="452424" y="79422"/>
                </a:lnTo>
                <a:lnTo>
                  <a:pt x="472378" y="66312"/>
                </a:lnTo>
                <a:lnTo>
                  <a:pt x="513591" y="32666"/>
                </a:lnTo>
                <a:lnTo>
                  <a:pt x="538765" y="16394"/>
                </a:lnTo>
                <a:lnTo>
                  <a:pt x="568910" y="4567"/>
                </a:lnTo>
                <a:lnTo>
                  <a:pt x="605810" y="0"/>
                </a:lnTo>
                <a:lnTo>
                  <a:pt x="641425" y="4567"/>
                </a:lnTo>
                <a:lnTo>
                  <a:pt x="668243" y="16394"/>
                </a:lnTo>
                <a:lnTo>
                  <a:pt x="688843" y="32666"/>
                </a:lnTo>
                <a:lnTo>
                  <a:pt x="720605" y="66312"/>
                </a:lnTo>
                <a:lnTo>
                  <a:pt x="736877" y="79422"/>
                </a:lnTo>
                <a:lnTo>
                  <a:pt x="757095" y="88393"/>
                </a:lnTo>
                <a:lnTo>
                  <a:pt x="783738" y="91719"/>
                </a:lnTo>
                <a:lnTo>
                  <a:pt x="811329" y="88393"/>
                </a:lnTo>
                <a:lnTo>
                  <a:pt x="834078" y="79422"/>
                </a:lnTo>
                <a:lnTo>
                  <a:pt x="854042" y="66312"/>
                </a:lnTo>
                <a:lnTo>
                  <a:pt x="895271" y="32666"/>
                </a:lnTo>
                <a:lnTo>
                  <a:pt x="920451" y="16394"/>
                </a:lnTo>
                <a:lnTo>
                  <a:pt x="950601" y="4567"/>
                </a:lnTo>
                <a:lnTo>
                  <a:pt x="987509" y="0"/>
                </a:lnTo>
                <a:lnTo>
                  <a:pt x="1023115" y="4567"/>
                </a:lnTo>
                <a:lnTo>
                  <a:pt x="1049927" y="16394"/>
                </a:lnTo>
                <a:lnTo>
                  <a:pt x="1070518" y="32666"/>
                </a:lnTo>
                <a:lnTo>
                  <a:pt x="1102269" y="66312"/>
                </a:lnTo>
                <a:lnTo>
                  <a:pt x="1118536" y="79422"/>
                </a:lnTo>
                <a:lnTo>
                  <a:pt x="1138747" y="88393"/>
                </a:lnTo>
                <a:lnTo>
                  <a:pt x="1165385" y="91719"/>
                </a:lnTo>
                <a:lnTo>
                  <a:pt x="1192985" y="88393"/>
                </a:lnTo>
                <a:lnTo>
                  <a:pt x="1215739" y="79421"/>
                </a:lnTo>
                <a:lnTo>
                  <a:pt x="1235708" y="66307"/>
                </a:lnTo>
                <a:lnTo>
                  <a:pt x="1276953" y="32661"/>
                </a:lnTo>
                <a:lnTo>
                  <a:pt x="1302137" y="16392"/>
                </a:lnTo>
                <a:lnTo>
                  <a:pt x="1332292" y="4567"/>
                </a:lnTo>
                <a:lnTo>
                  <a:pt x="1369207" y="0"/>
                </a:lnTo>
                <a:lnTo>
                  <a:pt x="1404858" y="4565"/>
                </a:lnTo>
                <a:lnTo>
                  <a:pt x="1431708" y="16386"/>
                </a:lnTo>
                <a:lnTo>
                  <a:pt x="1452335" y="32650"/>
                </a:lnTo>
                <a:lnTo>
                  <a:pt x="1484145" y="66301"/>
                </a:lnTo>
                <a:lnTo>
                  <a:pt x="1500444" y="79419"/>
                </a:lnTo>
                <a:lnTo>
                  <a:pt x="1520698" y="88393"/>
                </a:lnTo>
                <a:lnTo>
                  <a:pt x="1547389" y="91719"/>
                </a:lnTo>
                <a:lnTo>
                  <a:pt x="1556710" y="91719"/>
                </a:lnTo>
                <a:lnTo>
                  <a:pt x="1563181" y="99263"/>
                </a:lnTo>
                <a:lnTo>
                  <a:pt x="1560563" y="117894"/>
                </a:lnTo>
                <a:lnTo>
                  <a:pt x="1551971" y="125437"/>
                </a:lnTo>
                <a:close/>
              </a:path>
            </a:pathLst>
          </a:custGeom>
          <a:solidFill>
            <a:srgbClr val="25203E"/>
          </a:solidFill>
        </p:spPr>
        <p:txBody>
          <a:bodyPr wrap="square" lIns="0" tIns="0" rIns="0" bIns="0" rtlCol="0"/>
          <a:lstStyle/>
          <a:p>
            <a:endParaRPr/>
          </a:p>
        </p:txBody>
      </p:sp>
    </p:spTree>
    <p:extLst>
      <p:ext uri="{BB962C8B-B14F-4D97-AF65-F5344CB8AC3E}">
        <p14:creationId xmlns:p14="http://schemas.microsoft.com/office/powerpoint/2010/main" val="93127661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a:latin typeface="Poppins Light" pitchFamily="2" charset="77"/>
            </a:endParaRPr>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a:t>PRIMARY LOGO</a:t>
            </a:r>
          </a:p>
        </p:txBody>
      </p:sp>
    </p:spTree>
    <p:extLst>
      <p:ext uri="{BB962C8B-B14F-4D97-AF65-F5344CB8AC3E}">
        <p14:creationId xmlns:p14="http://schemas.microsoft.com/office/powerpoint/2010/main" val="232571277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1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a:latin typeface="Poppins Light" pitchFamily="2" charset="77"/>
            </a:endParaRPr>
          </a:p>
        </p:txBody>
      </p:sp>
    </p:spTree>
    <p:extLst>
      <p:ext uri="{BB962C8B-B14F-4D97-AF65-F5344CB8AC3E}">
        <p14:creationId xmlns:p14="http://schemas.microsoft.com/office/powerpoint/2010/main" val="11876908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9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PRIMARY LOGO</a:t>
            </a:r>
          </a:p>
        </p:txBody>
      </p:sp>
    </p:spTree>
    <p:extLst>
      <p:ext uri="{BB962C8B-B14F-4D97-AF65-F5344CB8AC3E}">
        <p14:creationId xmlns:p14="http://schemas.microsoft.com/office/powerpoint/2010/main" val="340545363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6_Overview">
    <p:spTree>
      <p:nvGrpSpPr>
        <p:cNvPr id="1" name=""/>
        <p:cNvGrpSpPr/>
        <p:nvPr/>
      </p:nvGrpSpPr>
      <p:grpSpPr>
        <a:xfrm>
          <a:off x="0" y="0"/>
          <a:ext cx="0" cy="0"/>
          <a:chOff x="0" y="0"/>
          <a:chExt cx="0" cy="0"/>
        </a:xfrm>
      </p:grpSpPr>
      <p:sp>
        <p:nvSpPr>
          <p:cNvPr id="16" name="object 5">
            <a:extLst>
              <a:ext uri="{FF2B5EF4-FFF2-40B4-BE49-F238E27FC236}">
                <a16:creationId xmlns:a16="http://schemas.microsoft.com/office/drawing/2014/main" id="{9F51C96D-5AD5-1E48-BE26-3025298A90DA}"/>
              </a:ext>
            </a:extLst>
          </p:cNvPr>
          <p:cNvSpPr/>
          <p:nvPr userDrawn="1"/>
        </p:nvSpPr>
        <p:spPr>
          <a:xfrm>
            <a:off x="0" y="19462"/>
            <a:ext cx="20104100" cy="10435813"/>
          </a:xfrm>
          <a:custGeom>
            <a:avLst/>
            <a:gdLst/>
            <a:ahLst/>
            <a:cxnLst/>
            <a:rect l="l" t="t" r="r" b="b"/>
            <a:pathLst>
              <a:path w="10692130" h="7110095">
                <a:moveTo>
                  <a:pt x="10692003" y="0"/>
                </a:moveTo>
                <a:lnTo>
                  <a:pt x="0" y="0"/>
                </a:lnTo>
                <a:lnTo>
                  <a:pt x="0" y="7109980"/>
                </a:lnTo>
                <a:lnTo>
                  <a:pt x="10692003" y="7109980"/>
                </a:lnTo>
                <a:lnTo>
                  <a:pt x="10692003" y="0"/>
                </a:lnTo>
                <a:close/>
              </a:path>
            </a:pathLst>
          </a:custGeom>
          <a:solidFill>
            <a:srgbClr val="DADADA"/>
          </a:solidFill>
        </p:spPr>
        <p:txBody>
          <a:bodyPr wrap="square" lIns="0" tIns="0" rIns="0" bIns="0" rtlCol="0"/>
          <a:lstStyle/>
          <a:p>
            <a:endParaRPr/>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COLOURS</a:t>
            </a:r>
          </a:p>
        </p:txBody>
      </p:sp>
    </p:spTree>
    <p:extLst>
      <p:ext uri="{BB962C8B-B14F-4D97-AF65-F5344CB8AC3E}">
        <p14:creationId xmlns:p14="http://schemas.microsoft.com/office/powerpoint/2010/main" val="3253725025"/>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7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534" name="Text Placeholder 2">
            <a:extLst>
              <a:ext uri="{FF2B5EF4-FFF2-40B4-BE49-F238E27FC236}">
                <a16:creationId xmlns:a16="http://schemas.microsoft.com/office/drawing/2014/main" id="{B709FCD8-6A17-8D4A-8647-B3B4F789C3AA}"/>
              </a:ext>
            </a:extLst>
          </p:cNvPr>
          <p:cNvSpPr>
            <a:spLocks noGrp="1"/>
          </p:cNvSpPr>
          <p:nvPr>
            <p:ph type="body" sz="quarter" idx="16"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GRAPHICAL ELEMENTS</a:t>
            </a:r>
          </a:p>
        </p:txBody>
      </p:sp>
    </p:spTree>
    <p:extLst>
      <p:ext uri="{BB962C8B-B14F-4D97-AF65-F5344CB8AC3E}">
        <p14:creationId xmlns:p14="http://schemas.microsoft.com/office/powerpoint/2010/main" val="4120301027"/>
      </p:ext>
    </p:extLst>
  </p:cSld>
  <p:clrMapOvr>
    <a:masterClrMapping/>
  </p:clrMapOvr>
  <p:extLst>
    <p:ext uri="{DCECCB84-F9BA-43D5-87BE-67443E8EF086}">
      <p15:sldGuideLst xmlns:p15="http://schemas.microsoft.com/office/powerpoint/2012/main">
        <p15:guide id="1" orient="horz" pos="3514" userDrawn="1">
          <p15:clr>
            <a:srgbClr val="FBAE40"/>
          </p15:clr>
        </p15:guide>
        <p15:guide id="2" pos="633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8_Overview">
    <p:spTree>
      <p:nvGrpSpPr>
        <p:cNvPr id="1" name=""/>
        <p:cNvGrpSpPr/>
        <p:nvPr/>
      </p:nvGrpSpPr>
      <p:grpSpPr>
        <a:xfrm>
          <a:off x="0" y="0"/>
          <a:ext cx="0" cy="0"/>
          <a:chOff x="0" y="0"/>
          <a:chExt cx="0" cy="0"/>
        </a:xfrm>
      </p:grpSpPr>
      <p:sp>
        <p:nvSpPr>
          <p:cNvPr id="542" name="bg object 16">
            <a:extLst>
              <a:ext uri="{FF2B5EF4-FFF2-40B4-BE49-F238E27FC236}">
                <a16:creationId xmlns:a16="http://schemas.microsoft.com/office/drawing/2014/main" id="{81C41AAE-F277-4848-A16A-8DBDFBEC39A7}"/>
              </a:ext>
            </a:extLst>
          </p:cNvPr>
          <p:cNvSpPr/>
          <p:nvPr userDrawn="1"/>
        </p:nvSpPr>
        <p:spPr>
          <a:xfrm>
            <a:off x="-19825" y="0"/>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a:latin typeface="Poppins Light" pitchFamily="2" charset="77"/>
            </a:endParaRPr>
          </a:p>
        </p:txBody>
      </p:sp>
      <p:grpSp>
        <p:nvGrpSpPr>
          <p:cNvPr id="2" name="Group 1">
            <a:extLst>
              <a:ext uri="{FF2B5EF4-FFF2-40B4-BE49-F238E27FC236}">
                <a16:creationId xmlns:a16="http://schemas.microsoft.com/office/drawing/2014/main" id="{EA74111D-0DC4-A041-AFC2-AAF4A974A52D}"/>
              </a:ext>
            </a:extLst>
          </p:cNvPr>
          <p:cNvGrpSpPr/>
          <p:nvPr userDrawn="1"/>
        </p:nvGrpSpPr>
        <p:grpSpPr>
          <a:xfrm>
            <a:off x="14647921" y="3749675"/>
            <a:ext cx="672592" cy="834077"/>
            <a:chOff x="12769975" y="5622304"/>
            <a:chExt cx="672592" cy="834077"/>
          </a:xfrm>
        </p:grpSpPr>
        <p:sp>
          <p:nvSpPr>
            <p:cNvPr id="536" name="object 11">
              <a:extLst>
                <a:ext uri="{FF2B5EF4-FFF2-40B4-BE49-F238E27FC236}">
                  <a16:creationId xmlns:a16="http://schemas.microsoft.com/office/drawing/2014/main" id="{9B2D175E-B6C9-EA46-8617-4B6E8E9CAB0A}"/>
                </a:ext>
              </a:extLst>
            </p:cNvPr>
            <p:cNvSpPr/>
            <p:nvPr/>
          </p:nvSpPr>
          <p:spPr>
            <a:xfrm>
              <a:off x="13060139" y="5622304"/>
              <a:ext cx="79798" cy="834077"/>
            </a:xfrm>
            <a:custGeom>
              <a:avLst/>
              <a:gdLst/>
              <a:ahLst/>
              <a:cxnLst/>
              <a:rect l="l" t="t" r="r" b="b"/>
              <a:pathLst>
                <a:path w="53340" h="557530">
                  <a:moveTo>
                    <a:pt x="53340" y="441096"/>
                  </a:moveTo>
                  <a:lnTo>
                    <a:pt x="51244" y="429704"/>
                  </a:lnTo>
                  <a:lnTo>
                    <a:pt x="45529" y="420408"/>
                  </a:lnTo>
                  <a:lnTo>
                    <a:pt x="37045" y="414147"/>
                  </a:lnTo>
                  <a:lnTo>
                    <a:pt x="26670" y="411848"/>
                  </a:lnTo>
                  <a:lnTo>
                    <a:pt x="16281" y="414147"/>
                  </a:lnTo>
                  <a:lnTo>
                    <a:pt x="7810" y="420408"/>
                  </a:lnTo>
                  <a:lnTo>
                    <a:pt x="2095" y="429704"/>
                  </a:lnTo>
                  <a:lnTo>
                    <a:pt x="0" y="441096"/>
                  </a:lnTo>
                  <a:lnTo>
                    <a:pt x="0" y="528104"/>
                  </a:lnTo>
                  <a:lnTo>
                    <a:pt x="2095" y="539496"/>
                  </a:lnTo>
                  <a:lnTo>
                    <a:pt x="7810" y="548792"/>
                  </a:lnTo>
                  <a:lnTo>
                    <a:pt x="16281" y="555066"/>
                  </a:lnTo>
                  <a:lnTo>
                    <a:pt x="26670" y="557364"/>
                  </a:lnTo>
                  <a:lnTo>
                    <a:pt x="37045" y="555066"/>
                  </a:lnTo>
                  <a:lnTo>
                    <a:pt x="45529" y="548792"/>
                  </a:lnTo>
                  <a:lnTo>
                    <a:pt x="51244" y="539496"/>
                  </a:lnTo>
                  <a:lnTo>
                    <a:pt x="53340" y="528104"/>
                  </a:lnTo>
                  <a:lnTo>
                    <a:pt x="53340" y="441096"/>
                  </a:lnTo>
                  <a:close/>
                </a:path>
                <a:path w="53340" h="557530">
                  <a:moveTo>
                    <a:pt x="53340" y="29248"/>
                  </a:moveTo>
                  <a:lnTo>
                    <a:pt x="51244" y="17856"/>
                  </a:lnTo>
                  <a:lnTo>
                    <a:pt x="45529" y="8559"/>
                  </a:lnTo>
                  <a:lnTo>
                    <a:pt x="37045" y="2298"/>
                  </a:lnTo>
                  <a:lnTo>
                    <a:pt x="26670" y="0"/>
                  </a:lnTo>
                  <a:lnTo>
                    <a:pt x="16281" y="2298"/>
                  </a:lnTo>
                  <a:lnTo>
                    <a:pt x="7810" y="8559"/>
                  </a:lnTo>
                  <a:lnTo>
                    <a:pt x="2095" y="17856"/>
                  </a:lnTo>
                  <a:lnTo>
                    <a:pt x="0" y="29248"/>
                  </a:lnTo>
                  <a:lnTo>
                    <a:pt x="0" y="116255"/>
                  </a:lnTo>
                  <a:lnTo>
                    <a:pt x="2095" y="127647"/>
                  </a:lnTo>
                  <a:lnTo>
                    <a:pt x="7810" y="136944"/>
                  </a:lnTo>
                  <a:lnTo>
                    <a:pt x="16281" y="143217"/>
                  </a:lnTo>
                  <a:lnTo>
                    <a:pt x="26670" y="145516"/>
                  </a:lnTo>
                  <a:lnTo>
                    <a:pt x="37045" y="143217"/>
                  </a:lnTo>
                  <a:lnTo>
                    <a:pt x="45529" y="136944"/>
                  </a:lnTo>
                  <a:lnTo>
                    <a:pt x="51244" y="127647"/>
                  </a:lnTo>
                  <a:lnTo>
                    <a:pt x="53340" y="116255"/>
                  </a:lnTo>
                  <a:lnTo>
                    <a:pt x="53340" y="29248"/>
                  </a:lnTo>
                  <a:close/>
                </a:path>
              </a:pathLst>
            </a:custGeom>
            <a:solidFill>
              <a:srgbClr val="FFFFFF"/>
            </a:solidFill>
          </p:spPr>
          <p:txBody>
            <a:bodyPr wrap="square" lIns="0" tIns="0" rIns="0" bIns="0" rtlCol="0"/>
            <a:lstStyle/>
            <a:p>
              <a:endParaRPr/>
            </a:p>
          </p:txBody>
        </p:sp>
        <p:pic>
          <p:nvPicPr>
            <p:cNvPr id="537" name="object 12">
              <a:extLst>
                <a:ext uri="{FF2B5EF4-FFF2-40B4-BE49-F238E27FC236}">
                  <a16:creationId xmlns:a16="http://schemas.microsoft.com/office/drawing/2014/main" id="{BA92E3E0-DDC9-7C4B-BBAF-8CAE47570ECD}"/>
                </a:ext>
              </a:extLst>
            </p:cNvPr>
            <p:cNvPicPr/>
            <p:nvPr/>
          </p:nvPicPr>
          <p:blipFill>
            <a:blip r:embed="rId2" cstate="print"/>
            <a:stretch>
              <a:fillRect/>
            </a:stretch>
          </p:blipFill>
          <p:spPr>
            <a:xfrm>
              <a:off x="12769975" y="6125278"/>
              <a:ext cx="181934" cy="152307"/>
            </a:xfrm>
            <a:prstGeom prst="rect">
              <a:avLst/>
            </a:prstGeom>
          </p:spPr>
        </p:pic>
        <p:pic>
          <p:nvPicPr>
            <p:cNvPr id="538" name="object 13">
              <a:extLst>
                <a:ext uri="{FF2B5EF4-FFF2-40B4-BE49-F238E27FC236}">
                  <a16:creationId xmlns:a16="http://schemas.microsoft.com/office/drawing/2014/main" id="{C5735049-CF50-8D46-BF9F-5110B393EAF7}"/>
                </a:ext>
              </a:extLst>
            </p:cNvPr>
            <p:cNvPicPr/>
            <p:nvPr/>
          </p:nvPicPr>
          <p:blipFill>
            <a:blip r:embed="rId3" cstate="print"/>
            <a:stretch>
              <a:fillRect/>
            </a:stretch>
          </p:blipFill>
          <p:spPr>
            <a:xfrm>
              <a:off x="13256333" y="5817210"/>
              <a:ext cx="181934" cy="152307"/>
            </a:xfrm>
            <a:prstGeom prst="rect">
              <a:avLst/>
            </a:prstGeom>
          </p:spPr>
        </p:pic>
        <p:pic>
          <p:nvPicPr>
            <p:cNvPr id="539" name="object 14">
              <a:extLst>
                <a:ext uri="{FF2B5EF4-FFF2-40B4-BE49-F238E27FC236}">
                  <a16:creationId xmlns:a16="http://schemas.microsoft.com/office/drawing/2014/main" id="{070AE52E-CE0D-2A40-B5E6-9E4EC87C6063}"/>
                </a:ext>
              </a:extLst>
            </p:cNvPr>
            <p:cNvPicPr/>
            <p:nvPr/>
          </p:nvPicPr>
          <p:blipFill>
            <a:blip r:embed="rId4" cstate="print"/>
            <a:stretch>
              <a:fillRect/>
            </a:stretch>
          </p:blipFill>
          <p:spPr>
            <a:xfrm>
              <a:off x="13260633" y="6117388"/>
              <a:ext cx="181934" cy="152307"/>
            </a:xfrm>
            <a:prstGeom prst="rect">
              <a:avLst/>
            </a:prstGeom>
          </p:spPr>
        </p:pic>
        <p:pic>
          <p:nvPicPr>
            <p:cNvPr id="540" name="object 15">
              <a:extLst>
                <a:ext uri="{FF2B5EF4-FFF2-40B4-BE49-F238E27FC236}">
                  <a16:creationId xmlns:a16="http://schemas.microsoft.com/office/drawing/2014/main" id="{B1E8B318-2203-774D-9D19-F1CB03880BF5}"/>
                </a:ext>
              </a:extLst>
            </p:cNvPr>
            <p:cNvPicPr/>
            <p:nvPr/>
          </p:nvPicPr>
          <p:blipFill>
            <a:blip r:embed="rId5" cstate="print"/>
            <a:stretch>
              <a:fillRect/>
            </a:stretch>
          </p:blipFill>
          <p:spPr>
            <a:xfrm>
              <a:off x="12774275" y="5809320"/>
              <a:ext cx="181934" cy="152307"/>
            </a:xfrm>
            <a:prstGeom prst="rect">
              <a:avLst/>
            </a:prstGeom>
          </p:spPr>
        </p:pic>
      </p:grpSp>
      <p:sp>
        <p:nvSpPr>
          <p:cNvPr id="541" name="object 16">
            <a:extLst>
              <a:ext uri="{FF2B5EF4-FFF2-40B4-BE49-F238E27FC236}">
                <a16:creationId xmlns:a16="http://schemas.microsoft.com/office/drawing/2014/main" id="{8B506052-972B-EE4D-90E1-DC9548BC9112}"/>
              </a:ext>
            </a:extLst>
          </p:cNvPr>
          <p:cNvSpPr/>
          <p:nvPr/>
        </p:nvSpPr>
        <p:spPr>
          <a:xfrm>
            <a:off x="5350868" y="7483475"/>
            <a:ext cx="2749221" cy="236543"/>
          </a:xfrm>
          <a:custGeom>
            <a:avLst/>
            <a:gdLst/>
            <a:ahLst/>
            <a:cxnLst/>
            <a:rect l="l" t="t" r="r" b="b"/>
            <a:pathLst>
              <a:path w="1837689" h="158114">
                <a:moveTo>
                  <a:pt x="1569018" y="0"/>
                </a:moveTo>
                <a:lnTo>
                  <a:pt x="1524088" y="3989"/>
                </a:lnTo>
                <a:lnTo>
                  <a:pt x="1488569" y="14192"/>
                </a:lnTo>
                <a:lnTo>
                  <a:pt x="1460210" y="27957"/>
                </a:lnTo>
                <a:lnTo>
                  <a:pt x="1418703" y="54044"/>
                </a:lnTo>
                <a:lnTo>
                  <a:pt x="1400445" y="63049"/>
                </a:lnTo>
                <a:lnTo>
                  <a:pt x="1379168" y="68958"/>
                </a:lnTo>
                <a:lnTo>
                  <a:pt x="1352052" y="71081"/>
                </a:lnTo>
                <a:lnTo>
                  <a:pt x="1324982" y="68958"/>
                </a:lnTo>
                <a:lnTo>
                  <a:pt x="1303736" y="63050"/>
                </a:lnTo>
                <a:lnTo>
                  <a:pt x="1285502" y="54049"/>
                </a:lnTo>
                <a:lnTo>
                  <a:pt x="1244032" y="27962"/>
                </a:lnTo>
                <a:lnTo>
                  <a:pt x="1215688" y="14193"/>
                </a:lnTo>
                <a:lnTo>
                  <a:pt x="1180187" y="3989"/>
                </a:lnTo>
                <a:lnTo>
                  <a:pt x="1135275" y="0"/>
                </a:lnTo>
                <a:lnTo>
                  <a:pt x="1090346" y="3989"/>
                </a:lnTo>
                <a:lnTo>
                  <a:pt x="1054832" y="14192"/>
                </a:lnTo>
                <a:lnTo>
                  <a:pt x="1026478" y="27957"/>
                </a:lnTo>
                <a:lnTo>
                  <a:pt x="984982" y="54044"/>
                </a:lnTo>
                <a:lnTo>
                  <a:pt x="966735" y="63049"/>
                </a:lnTo>
                <a:lnTo>
                  <a:pt x="945471" y="68958"/>
                </a:lnTo>
                <a:lnTo>
                  <a:pt x="918372" y="71081"/>
                </a:lnTo>
                <a:lnTo>
                  <a:pt x="891287" y="68958"/>
                </a:lnTo>
                <a:lnTo>
                  <a:pt x="870031" y="63049"/>
                </a:lnTo>
                <a:lnTo>
                  <a:pt x="851787" y="54044"/>
                </a:lnTo>
                <a:lnTo>
                  <a:pt x="810299" y="27957"/>
                </a:lnTo>
                <a:lnTo>
                  <a:pt x="781952" y="14192"/>
                </a:lnTo>
                <a:lnTo>
                  <a:pt x="746446" y="3989"/>
                </a:lnTo>
                <a:lnTo>
                  <a:pt x="701532" y="0"/>
                </a:lnTo>
                <a:lnTo>
                  <a:pt x="656611" y="3989"/>
                </a:lnTo>
                <a:lnTo>
                  <a:pt x="621101" y="14193"/>
                </a:lnTo>
                <a:lnTo>
                  <a:pt x="592752" y="27962"/>
                </a:lnTo>
                <a:lnTo>
                  <a:pt x="551267" y="54049"/>
                </a:lnTo>
                <a:lnTo>
                  <a:pt x="533027" y="63050"/>
                </a:lnTo>
                <a:lnTo>
                  <a:pt x="511775" y="68958"/>
                </a:lnTo>
                <a:lnTo>
                  <a:pt x="484692" y="71081"/>
                </a:lnTo>
                <a:lnTo>
                  <a:pt x="457608" y="68958"/>
                </a:lnTo>
                <a:lnTo>
                  <a:pt x="436351" y="63050"/>
                </a:lnTo>
                <a:lnTo>
                  <a:pt x="418107" y="54049"/>
                </a:lnTo>
                <a:lnTo>
                  <a:pt x="376627" y="27962"/>
                </a:lnTo>
                <a:lnTo>
                  <a:pt x="348282" y="14193"/>
                </a:lnTo>
                <a:lnTo>
                  <a:pt x="312774" y="3989"/>
                </a:lnTo>
                <a:lnTo>
                  <a:pt x="267853" y="0"/>
                </a:lnTo>
                <a:lnTo>
                  <a:pt x="222948" y="3989"/>
                </a:lnTo>
                <a:lnTo>
                  <a:pt x="187452" y="14193"/>
                </a:lnTo>
                <a:lnTo>
                  <a:pt x="159114" y="27962"/>
                </a:lnTo>
                <a:lnTo>
                  <a:pt x="117646" y="54049"/>
                </a:lnTo>
                <a:lnTo>
                  <a:pt x="99412" y="63050"/>
                </a:lnTo>
                <a:lnTo>
                  <a:pt x="78169" y="68958"/>
                </a:lnTo>
                <a:lnTo>
                  <a:pt x="51102" y="71081"/>
                </a:lnTo>
                <a:lnTo>
                  <a:pt x="17026" y="80106"/>
                </a:lnTo>
                <a:lnTo>
                  <a:pt x="0" y="101628"/>
                </a:lnTo>
                <a:lnTo>
                  <a:pt x="10" y="127314"/>
                </a:lnTo>
                <a:lnTo>
                  <a:pt x="17048" y="148835"/>
                </a:lnTo>
                <a:lnTo>
                  <a:pt x="51102" y="157861"/>
                </a:lnTo>
                <a:lnTo>
                  <a:pt x="96012" y="153869"/>
                </a:lnTo>
                <a:lnTo>
                  <a:pt x="131509" y="143662"/>
                </a:lnTo>
                <a:lnTo>
                  <a:pt x="159847" y="129893"/>
                </a:lnTo>
                <a:lnTo>
                  <a:pt x="201314" y="103806"/>
                </a:lnTo>
                <a:lnTo>
                  <a:pt x="219543" y="94805"/>
                </a:lnTo>
                <a:lnTo>
                  <a:pt x="240785" y="88900"/>
                </a:lnTo>
                <a:lnTo>
                  <a:pt x="267853" y="86779"/>
                </a:lnTo>
                <a:lnTo>
                  <a:pt x="294942" y="88900"/>
                </a:lnTo>
                <a:lnTo>
                  <a:pt x="316198" y="94805"/>
                </a:lnTo>
                <a:lnTo>
                  <a:pt x="334439" y="103806"/>
                </a:lnTo>
                <a:lnTo>
                  <a:pt x="375918" y="129893"/>
                </a:lnTo>
                <a:lnTo>
                  <a:pt x="404263" y="143662"/>
                </a:lnTo>
                <a:lnTo>
                  <a:pt x="439771" y="153869"/>
                </a:lnTo>
                <a:lnTo>
                  <a:pt x="484692" y="157861"/>
                </a:lnTo>
                <a:lnTo>
                  <a:pt x="529612" y="153869"/>
                </a:lnTo>
                <a:lnTo>
                  <a:pt x="565117" y="143662"/>
                </a:lnTo>
                <a:lnTo>
                  <a:pt x="593461" y="129893"/>
                </a:lnTo>
                <a:lnTo>
                  <a:pt x="634945" y="103806"/>
                </a:lnTo>
                <a:lnTo>
                  <a:pt x="653186" y="94805"/>
                </a:lnTo>
                <a:lnTo>
                  <a:pt x="674442" y="88900"/>
                </a:lnTo>
                <a:lnTo>
                  <a:pt x="701532" y="86779"/>
                </a:lnTo>
                <a:lnTo>
                  <a:pt x="728616" y="88900"/>
                </a:lnTo>
                <a:lnTo>
                  <a:pt x="749872" y="94805"/>
                </a:lnTo>
                <a:lnTo>
                  <a:pt x="768112" y="103806"/>
                </a:lnTo>
                <a:lnTo>
                  <a:pt x="809592" y="129893"/>
                </a:lnTo>
                <a:lnTo>
                  <a:pt x="837941" y="143662"/>
                </a:lnTo>
                <a:lnTo>
                  <a:pt x="873451" y="153869"/>
                </a:lnTo>
                <a:lnTo>
                  <a:pt x="918372" y="157861"/>
                </a:lnTo>
                <a:lnTo>
                  <a:pt x="963301" y="153869"/>
                </a:lnTo>
                <a:lnTo>
                  <a:pt x="998814" y="143663"/>
                </a:lnTo>
                <a:lnTo>
                  <a:pt x="1027164" y="129898"/>
                </a:lnTo>
                <a:lnTo>
                  <a:pt x="1068660" y="103811"/>
                </a:lnTo>
                <a:lnTo>
                  <a:pt x="1086910" y="94807"/>
                </a:lnTo>
                <a:lnTo>
                  <a:pt x="1108176" y="88900"/>
                </a:lnTo>
                <a:lnTo>
                  <a:pt x="1135275" y="86779"/>
                </a:lnTo>
                <a:lnTo>
                  <a:pt x="1162350" y="88900"/>
                </a:lnTo>
                <a:lnTo>
                  <a:pt x="1183597" y="94805"/>
                </a:lnTo>
                <a:lnTo>
                  <a:pt x="1201832" y="103806"/>
                </a:lnTo>
                <a:lnTo>
                  <a:pt x="1243302" y="129893"/>
                </a:lnTo>
                <a:lnTo>
                  <a:pt x="1271645" y="143662"/>
                </a:lnTo>
                <a:lnTo>
                  <a:pt x="1307145" y="153869"/>
                </a:lnTo>
                <a:lnTo>
                  <a:pt x="1352052" y="157861"/>
                </a:lnTo>
                <a:lnTo>
                  <a:pt x="1396990" y="153869"/>
                </a:lnTo>
                <a:lnTo>
                  <a:pt x="1432512" y="143663"/>
                </a:lnTo>
                <a:lnTo>
                  <a:pt x="1460872" y="129898"/>
                </a:lnTo>
                <a:lnTo>
                  <a:pt x="1502387" y="103811"/>
                </a:lnTo>
                <a:lnTo>
                  <a:pt x="1520646" y="94807"/>
                </a:lnTo>
                <a:lnTo>
                  <a:pt x="1541917" y="88900"/>
                </a:lnTo>
                <a:lnTo>
                  <a:pt x="1569018" y="86779"/>
                </a:lnTo>
                <a:lnTo>
                  <a:pt x="1596161" y="88902"/>
                </a:lnTo>
                <a:lnTo>
                  <a:pt x="1617461" y="94811"/>
                </a:lnTo>
                <a:lnTo>
                  <a:pt x="1635739" y="103816"/>
                </a:lnTo>
                <a:lnTo>
                  <a:pt x="1677283" y="129903"/>
                </a:lnTo>
                <a:lnTo>
                  <a:pt x="1705658" y="143668"/>
                </a:lnTo>
                <a:lnTo>
                  <a:pt x="1741195" y="153871"/>
                </a:lnTo>
                <a:lnTo>
                  <a:pt x="1786150" y="157861"/>
                </a:lnTo>
                <a:lnTo>
                  <a:pt x="1820226" y="148835"/>
                </a:lnTo>
                <a:lnTo>
                  <a:pt x="1837252" y="127314"/>
                </a:lnTo>
                <a:lnTo>
                  <a:pt x="1837241" y="101628"/>
                </a:lnTo>
                <a:lnTo>
                  <a:pt x="1820204" y="80106"/>
                </a:lnTo>
                <a:lnTo>
                  <a:pt x="1786150" y="71081"/>
                </a:lnTo>
                <a:lnTo>
                  <a:pt x="1759010" y="68958"/>
                </a:lnTo>
                <a:lnTo>
                  <a:pt x="1737712" y="63047"/>
                </a:lnTo>
                <a:lnTo>
                  <a:pt x="1719435" y="54038"/>
                </a:lnTo>
                <a:lnTo>
                  <a:pt x="1677893" y="27946"/>
                </a:lnTo>
                <a:lnTo>
                  <a:pt x="1649520" y="14185"/>
                </a:lnTo>
                <a:lnTo>
                  <a:pt x="1613981" y="3987"/>
                </a:lnTo>
                <a:lnTo>
                  <a:pt x="1569018" y="0"/>
                </a:lnTo>
                <a:close/>
              </a:path>
            </a:pathLst>
          </a:custGeom>
          <a:solidFill>
            <a:srgbClr val="FFFFFF"/>
          </a:solidFill>
        </p:spPr>
        <p:txBody>
          <a:bodyPr wrap="square" lIns="0" tIns="0" rIns="0" bIns="0" rtlCol="0"/>
          <a:lstStyle/>
          <a:p>
            <a:endParaRPr/>
          </a:p>
        </p:txBody>
      </p:sp>
      <p:sp>
        <p:nvSpPr>
          <p:cNvPr id="544" name="Text Placeholder 4">
            <a:extLst>
              <a:ext uri="{FF2B5EF4-FFF2-40B4-BE49-F238E27FC236}">
                <a16:creationId xmlns:a16="http://schemas.microsoft.com/office/drawing/2014/main" id="{3F655DA2-C57F-784A-917A-9FE06CBCC98D}"/>
              </a:ext>
            </a:extLst>
          </p:cNvPr>
          <p:cNvSpPr>
            <a:spLocks noGrp="1"/>
          </p:cNvSpPr>
          <p:nvPr>
            <p:ph type="body" sz="quarter" idx="16" hasCustomPrompt="1"/>
          </p:nvPr>
        </p:nvSpPr>
        <p:spPr>
          <a:xfrm>
            <a:off x="10520860" y="4787609"/>
            <a:ext cx="8193087" cy="549273"/>
          </a:xfrm>
          <a:prstGeom prst="rect">
            <a:avLst/>
          </a:prstGeom>
        </p:spPr>
        <p:txBody>
          <a:bodyPr/>
          <a:lstStyle>
            <a:lvl1pPr algn="l">
              <a:defRPr sz="3000" b="1" i="1">
                <a:solidFill>
                  <a:schemeClr val="bg1"/>
                </a:solidFill>
                <a:latin typeface="Poppins" pitchFamily="2" charset="77"/>
                <a:cs typeface="Poppins" pitchFamily="2" charset="77"/>
              </a:defRPr>
            </a:lvl1pPr>
          </a:lstStyle>
          <a:p>
            <a:r>
              <a:rPr lang="en-US"/>
              <a:t>CONTACT</a:t>
            </a:r>
          </a:p>
        </p:txBody>
      </p:sp>
      <p:sp>
        <p:nvSpPr>
          <p:cNvPr id="548" name="Text Placeholder 4">
            <a:extLst>
              <a:ext uri="{FF2B5EF4-FFF2-40B4-BE49-F238E27FC236}">
                <a16:creationId xmlns:a16="http://schemas.microsoft.com/office/drawing/2014/main" id="{BE887F57-2BED-8D47-AC19-EC94E920BE93}"/>
              </a:ext>
            </a:extLst>
          </p:cNvPr>
          <p:cNvSpPr>
            <a:spLocks noGrp="1"/>
          </p:cNvSpPr>
          <p:nvPr>
            <p:ph type="body" sz="quarter" idx="17" hasCustomPrompt="1"/>
          </p:nvPr>
        </p:nvSpPr>
        <p:spPr>
          <a:xfrm>
            <a:off x="10512914" y="5797381"/>
            <a:ext cx="8201033" cy="350175"/>
          </a:xfrm>
          <a:prstGeom prst="rect">
            <a:avLst/>
          </a:prstGeom>
        </p:spPr>
        <p:txBody>
          <a:bodyPr/>
          <a:lstStyle>
            <a:lvl1pPr algn="l">
              <a:defRPr sz="1800" b="1" i="1">
                <a:solidFill>
                  <a:schemeClr val="bg1"/>
                </a:solidFill>
                <a:latin typeface="Poppins" pitchFamily="2" charset="77"/>
                <a:cs typeface="Poppins" pitchFamily="2" charset="77"/>
              </a:defRPr>
            </a:lvl1pPr>
          </a:lstStyle>
          <a:p>
            <a:pPr marL="12700">
              <a:lnSpc>
                <a:spcPct val="100000"/>
              </a:lnSpc>
              <a:spcBef>
                <a:spcPts val="765"/>
              </a:spcBef>
            </a:pPr>
            <a:r>
              <a:rPr lang="en-GB" sz="1800" b="1">
                <a:solidFill>
                  <a:srgbClr val="FFFFFF"/>
                </a:solidFill>
                <a:latin typeface="Poppins" pitchFamily="2" charset="77"/>
                <a:cs typeface="Poppins" pitchFamily="2" charset="77"/>
              </a:rPr>
              <a:t>The</a:t>
            </a:r>
            <a:r>
              <a:rPr lang="en-GB" sz="1800" b="1" spc="-15">
                <a:solidFill>
                  <a:srgbClr val="FFFFFF"/>
                </a:solidFill>
                <a:latin typeface="Poppins" pitchFamily="2" charset="77"/>
                <a:cs typeface="Poppins" pitchFamily="2" charset="77"/>
              </a:rPr>
              <a:t> </a:t>
            </a:r>
            <a:r>
              <a:rPr lang="en-GB" sz="1800" b="1">
                <a:solidFill>
                  <a:srgbClr val="FFFFFF"/>
                </a:solidFill>
                <a:latin typeface="Poppins" pitchFamily="2" charset="77"/>
                <a:cs typeface="Poppins" pitchFamily="2" charset="77"/>
              </a:rPr>
              <a:t>Big</a:t>
            </a:r>
            <a:r>
              <a:rPr lang="en-GB" sz="1800" b="1" spc="-10">
                <a:solidFill>
                  <a:srgbClr val="FFFFFF"/>
                </a:solidFill>
                <a:latin typeface="Poppins" pitchFamily="2" charset="77"/>
                <a:cs typeface="Poppins" pitchFamily="2" charset="77"/>
              </a:rPr>
              <a:t> </a:t>
            </a:r>
            <a:r>
              <a:rPr lang="en-GB" sz="1800" b="1">
                <a:solidFill>
                  <a:srgbClr val="FFFFFF"/>
                </a:solidFill>
                <a:latin typeface="Poppins" pitchFamily="2" charset="77"/>
                <a:cs typeface="Poppins" pitchFamily="2" charset="77"/>
              </a:rPr>
              <a:t>Bang</a:t>
            </a:r>
            <a:r>
              <a:rPr lang="en-GB" sz="1800" b="1" spc="-10">
                <a:solidFill>
                  <a:srgbClr val="FFFFFF"/>
                </a:solidFill>
                <a:latin typeface="Poppins" pitchFamily="2" charset="77"/>
                <a:cs typeface="Poppins" pitchFamily="2" charset="77"/>
              </a:rPr>
              <a:t> </a:t>
            </a:r>
            <a:r>
              <a:rPr lang="en-GB" sz="1800" b="1">
                <a:solidFill>
                  <a:srgbClr val="FFFFFF"/>
                </a:solidFill>
                <a:latin typeface="Poppins" pitchFamily="2" charset="77"/>
                <a:cs typeface="Poppins" pitchFamily="2" charset="77"/>
              </a:rPr>
              <a:t>Marketing</a:t>
            </a:r>
            <a:r>
              <a:rPr lang="en-GB" sz="1800" b="1" spc="-10">
                <a:solidFill>
                  <a:srgbClr val="FFFFFF"/>
                </a:solidFill>
                <a:latin typeface="Poppins" pitchFamily="2" charset="77"/>
                <a:cs typeface="Poppins" pitchFamily="2" charset="77"/>
              </a:rPr>
              <a:t> </a:t>
            </a:r>
            <a:r>
              <a:rPr lang="en-GB" sz="1800" b="1">
                <a:solidFill>
                  <a:srgbClr val="FFFFFF"/>
                </a:solidFill>
                <a:latin typeface="Poppins" pitchFamily="2" charset="77"/>
                <a:cs typeface="Poppins" pitchFamily="2" charset="77"/>
              </a:rPr>
              <a:t>Team:</a:t>
            </a:r>
            <a:endParaRPr lang="en-GB" sz="1800" b="0" i="0">
              <a:latin typeface="Poppins" pitchFamily="2" charset="77"/>
              <a:cs typeface="Poppins" pitchFamily="2" charset="77"/>
            </a:endParaRPr>
          </a:p>
        </p:txBody>
      </p:sp>
      <p:sp>
        <p:nvSpPr>
          <p:cNvPr id="550" name="Text Placeholder 14">
            <a:extLst>
              <a:ext uri="{FF2B5EF4-FFF2-40B4-BE49-F238E27FC236}">
                <a16:creationId xmlns:a16="http://schemas.microsoft.com/office/drawing/2014/main" id="{8FD7A2E8-5BC3-A24D-A529-F5721B822ACD}"/>
              </a:ext>
            </a:extLst>
          </p:cNvPr>
          <p:cNvSpPr>
            <a:spLocks noGrp="1"/>
          </p:cNvSpPr>
          <p:nvPr>
            <p:ph type="body" sz="quarter" idx="18" hasCustomPrompt="1"/>
          </p:nvPr>
        </p:nvSpPr>
        <p:spPr>
          <a:xfrm>
            <a:off x="10512914" y="6315685"/>
            <a:ext cx="6181294" cy="975091"/>
          </a:xfrm>
          <a:prstGeom prst="rect">
            <a:avLst/>
          </a:prstGeom>
          <a:noFill/>
        </p:spPr>
        <p:txBody>
          <a:bodyPr/>
          <a:lstStyle>
            <a:lvl1pPr>
              <a:lnSpc>
                <a:spcPts val="2000"/>
              </a:lnSpc>
              <a:defRPr sz="1800" b="0"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marL="12700">
              <a:lnSpc>
                <a:spcPct val="100000"/>
              </a:lnSpc>
              <a:spcBef>
                <a:spcPts val="665"/>
              </a:spcBef>
            </a:pPr>
            <a:r>
              <a:rPr lang="en-GB" sz="1800" b="0" i="0">
                <a:solidFill>
                  <a:srgbClr val="FFFFFF"/>
                </a:solidFill>
                <a:latin typeface="Poppins" pitchFamily="2" charset="77"/>
                <a:cs typeface="Poppins" pitchFamily="2" charset="77"/>
              </a:rPr>
              <a:t>Jenny</a:t>
            </a:r>
            <a:r>
              <a:rPr lang="en-GB" sz="1800" b="0" i="0" spc="-30">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rPr>
              <a:t>Karlsson</a:t>
            </a:r>
            <a:r>
              <a:rPr lang="en-GB" sz="1800" b="0" i="0" spc="-25">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rPr>
              <a:t>-</a:t>
            </a:r>
            <a:r>
              <a:rPr lang="en-GB" sz="1800" b="0" i="0" spc="-5">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hlinkClick r:id="rId6"/>
              </a:rPr>
              <a:t>jkarlsson@engineeringuk.com</a:t>
            </a:r>
            <a:endParaRPr lang="en-GB" sz="1800" b="0" i="0">
              <a:latin typeface="Poppins" pitchFamily="2" charset="77"/>
              <a:cs typeface="Poppins" pitchFamily="2" charset="77"/>
            </a:endParaRPr>
          </a:p>
          <a:p>
            <a:pPr marL="12700">
              <a:lnSpc>
                <a:spcPct val="100000"/>
              </a:lnSpc>
              <a:spcBef>
                <a:spcPts val="100"/>
              </a:spcBef>
            </a:pPr>
            <a:r>
              <a:rPr lang="en-GB" sz="1800" b="0" i="0">
                <a:solidFill>
                  <a:srgbClr val="FFFFFF"/>
                </a:solidFill>
                <a:latin typeface="Poppins" pitchFamily="2" charset="77"/>
                <a:cs typeface="Poppins" pitchFamily="2" charset="77"/>
              </a:rPr>
              <a:t>Tamzin</a:t>
            </a:r>
            <a:r>
              <a:rPr lang="en-GB" sz="1800" b="0" i="0" spc="-20">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rPr>
              <a:t>Caffrey</a:t>
            </a:r>
            <a:r>
              <a:rPr lang="en-GB" sz="1800" b="0" i="0" spc="-15">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rPr>
              <a:t>-</a:t>
            </a:r>
            <a:r>
              <a:rPr lang="en-GB" sz="1800" b="0" i="0" spc="10">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hlinkClick r:id="rId7"/>
              </a:rPr>
              <a:t>tcaffrey@engineeringuk.com</a:t>
            </a:r>
            <a:endParaRPr lang="en-GB" sz="1800" b="0" i="0">
              <a:latin typeface="Poppins" pitchFamily="2" charset="77"/>
              <a:cs typeface="Poppins" pitchFamily="2" charset="77"/>
            </a:endParaRPr>
          </a:p>
        </p:txBody>
      </p:sp>
      <p:pic>
        <p:nvPicPr>
          <p:cNvPr id="4" name="Picture 3" descr="A yellow sign with black text&#10;&#10;Description automatically generated with low confidence">
            <a:extLst>
              <a:ext uri="{FF2B5EF4-FFF2-40B4-BE49-F238E27FC236}">
                <a16:creationId xmlns:a16="http://schemas.microsoft.com/office/drawing/2014/main" id="{82E1F0DE-B1CF-4410-BD27-451AB18A728C}"/>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435788" y="4340447"/>
            <a:ext cx="2808000" cy="2808000"/>
          </a:xfrm>
          <a:prstGeom prst="rect">
            <a:avLst/>
          </a:prstGeom>
        </p:spPr>
      </p:pic>
    </p:spTree>
    <p:extLst>
      <p:ext uri="{BB962C8B-B14F-4D97-AF65-F5344CB8AC3E}">
        <p14:creationId xmlns:p14="http://schemas.microsoft.com/office/powerpoint/2010/main" val="2914011198"/>
      </p:ext>
    </p:extLst>
  </p:cSld>
  <p:clrMapOvr>
    <a:masterClrMapping/>
  </p:clrMapOvr>
  <p:extLst>
    <p:ext uri="{DCECCB84-F9BA-43D5-87BE-67443E8EF086}">
      <p15:sldGuideLst xmlns:p15="http://schemas.microsoft.com/office/powerpoint/2012/main">
        <p15:guide id="1" orient="horz" pos="3514">
          <p15:clr>
            <a:srgbClr val="FBAE40"/>
          </p15:clr>
        </p15:guide>
        <p15:guide id="2" pos="633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sp>
        <p:nvSpPr>
          <p:cNvPr id="48" name="bg object 16">
            <a:extLst>
              <a:ext uri="{FF2B5EF4-FFF2-40B4-BE49-F238E27FC236}">
                <a16:creationId xmlns:a16="http://schemas.microsoft.com/office/drawing/2014/main" id="{98FD7DF1-6330-5B4D-9A77-A2886A229B7C}"/>
              </a:ext>
            </a:extLst>
          </p:cNvPr>
          <p:cNvSpPr/>
          <p:nvPr userDrawn="1"/>
        </p:nvSpPr>
        <p:spPr>
          <a:xfrm>
            <a:off x="0" y="-1"/>
            <a:ext cx="20104100" cy="1045527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38100">
            <a:solidFill>
              <a:srgbClr val="26213F"/>
            </a:solidFill>
          </a:ln>
        </p:spPr>
        <p:txBody>
          <a:bodyPr wrap="square" lIns="0" tIns="0" rIns="0" bIns="0" rtlCol="0"/>
          <a:lstStyle/>
          <a:p>
            <a:endParaRPr sz="1092" b="0" i="0">
              <a:latin typeface="Poppins Light" pitchFamily="2" charset="77"/>
            </a:endParaRPr>
          </a:p>
        </p:txBody>
      </p:sp>
      <p:sp>
        <p:nvSpPr>
          <p:cNvPr id="49" name="Text Placeholder 3">
            <a:extLst>
              <a:ext uri="{FF2B5EF4-FFF2-40B4-BE49-F238E27FC236}">
                <a16:creationId xmlns:a16="http://schemas.microsoft.com/office/drawing/2014/main" id="{D3EA50B0-46C0-DF41-AEC8-A9C076562C46}"/>
              </a:ext>
            </a:extLst>
          </p:cNvPr>
          <p:cNvSpPr>
            <a:spLocks noGrp="1"/>
          </p:cNvSpPr>
          <p:nvPr>
            <p:ph type="body" sz="quarter" idx="15" hasCustomPrompt="1"/>
          </p:nvPr>
        </p:nvSpPr>
        <p:spPr>
          <a:xfrm>
            <a:off x="0" y="5689600"/>
            <a:ext cx="20104100" cy="1260475"/>
          </a:xfrm>
          <a:prstGeom prst="rect">
            <a:avLst/>
          </a:prstGeom>
        </p:spPr>
        <p:txBody>
          <a:bodyPr/>
          <a:lstStyle>
            <a:lvl1pPr algn="ctr">
              <a:defRPr sz="7500" b="1" i="1">
                <a:solidFill>
                  <a:schemeClr val="bg1"/>
                </a:solidFill>
                <a:latin typeface="Poppins" pitchFamily="2" charset="77"/>
                <a:cs typeface="Poppins" pitchFamily="2" charset="77"/>
              </a:defRPr>
            </a:lvl1pPr>
          </a:lstStyle>
          <a:p>
            <a:r>
              <a:rPr lang="en-US"/>
              <a:t>TITLE PAGE</a:t>
            </a:r>
          </a:p>
        </p:txBody>
      </p:sp>
      <p:sp>
        <p:nvSpPr>
          <p:cNvPr id="50" name="Text Placeholder 3">
            <a:extLst>
              <a:ext uri="{FF2B5EF4-FFF2-40B4-BE49-F238E27FC236}">
                <a16:creationId xmlns:a16="http://schemas.microsoft.com/office/drawing/2014/main" id="{B2F60820-F75D-B747-BF47-88C2FD1DAF13}"/>
              </a:ext>
            </a:extLst>
          </p:cNvPr>
          <p:cNvSpPr>
            <a:spLocks noGrp="1"/>
          </p:cNvSpPr>
          <p:nvPr>
            <p:ph type="body" sz="quarter" idx="16" hasCustomPrompt="1"/>
          </p:nvPr>
        </p:nvSpPr>
        <p:spPr>
          <a:xfrm>
            <a:off x="7194550" y="4587875"/>
            <a:ext cx="5715000" cy="1066800"/>
          </a:xfrm>
          <a:prstGeom prst="rect">
            <a:avLst/>
          </a:prstGeom>
        </p:spPr>
        <p:txBody>
          <a:bodyPr/>
          <a:lstStyle>
            <a:lvl1pPr algn="ctr">
              <a:defRPr sz="7500" b="1" i="1">
                <a:solidFill>
                  <a:srgbClr val="FEC700"/>
                </a:solidFill>
                <a:latin typeface="Poppins" pitchFamily="2" charset="77"/>
                <a:cs typeface="Poppins" pitchFamily="2" charset="77"/>
              </a:defRPr>
            </a:lvl1pPr>
          </a:lstStyle>
          <a:p>
            <a:r>
              <a:rPr lang="en-US"/>
              <a:t>01</a:t>
            </a:r>
          </a:p>
        </p:txBody>
      </p:sp>
    </p:spTree>
    <p:extLst>
      <p:ext uri="{BB962C8B-B14F-4D97-AF65-F5344CB8AC3E}">
        <p14:creationId xmlns:p14="http://schemas.microsoft.com/office/powerpoint/2010/main" val="3974780468"/>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Overview">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rgbClr val="FEC700"/>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2393699371"/>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0"/>
            <a:ext cx="20104100" cy="1052428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FEC700"/>
          </a:solidFill>
        </p:spPr>
        <p:txBody>
          <a:bodyPr wrap="square" lIns="0" tIns="0" rIns="0" bIns="0" rtlCol="0"/>
          <a:lstStyle/>
          <a:p>
            <a:endParaRPr sz="1092" b="0" i="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206790059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3_Overview">
    <p:spTree>
      <p:nvGrpSpPr>
        <p:cNvPr id="1" name=""/>
        <p:cNvGrpSpPr/>
        <p:nvPr/>
      </p:nvGrpSpPr>
      <p:grpSpPr>
        <a:xfrm>
          <a:off x="0" y="0"/>
          <a:ext cx="0" cy="0"/>
          <a:chOff x="0" y="0"/>
          <a:chExt cx="0" cy="0"/>
        </a:xfrm>
      </p:grpSpPr>
      <p:sp>
        <p:nvSpPr>
          <p:cNvPr id="6" name="bg object 16">
            <a:extLst>
              <a:ext uri="{FF2B5EF4-FFF2-40B4-BE49-F238E27FC236}">
                <a16:creationId xmlns:a16="http://schemas.microsoft.com/office/drawing/2014/main" id="{0769DE1E-0D1F-C547-901F-EF698F48600E}"/>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3"/>
            <a:ext cx="11926804" cy="7202217"/>
          </a:xfrm>
          <a:prstGeom prst="rect">
            <a:avLst/>
          </a:prstGeom>
          <a:noFill/>
        </p:spPr>
        <p:txBody>
          <a:bodyPr/>
          <a:lstStyle>
            <a:lvl1pPr>
              <a:lnSpc>
                <a:spcPts val="8000"/>
              </a:lnSpc>
              <a:defRPr sz="7500" b="1" i="1" spc="-150">
                <a:solidFill>
                  <a:srgbClr val="FEC700"/>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82367327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a:t>
            </a:r>
          </a:p>
          <a:p>
            <a:pPr lvl="0"/>
            <a:endParaRPr lang="en-GB"/>
          </a:p>
          <a:p>
            <a:pPr lvl="0"/>
            <a:endParaRPr lang="en-GB"/>
          </a:p>
          <a:p>
            <a:pPr lvl="0"/>
            <a:endParaRPr lang="en-GB"/>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70059"/>
              </a:buClr>
              <a:buSzPct val="130000"/>
              <a:buFont typeface="Wingdings" pitchFamily="2" charset="2"/>
              <a:buChar char="§"/>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
            </a:r>
            <a:endParaRPr lang="en-GB"/>
          </a:p>
          <a:p>
            <a:pPr lvl="0"/>
            <a:endParaRPr lang="en-GB"/>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a:t>
            </a:r>
          </a:p>
          <a:p>
            <a:pPr lvl="0"/>
            <a:endParaRPr lang="en-GB"/>
          </a:p>
          <a:p>
            <a:pPr lvl="0"/>
            <a:endParaRPr lang="en-GB"/>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4106377204"/>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3591064596"/>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3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a:t>
            </a:r>
          </a:p>
          <a:p>
            <a:pPr lvl="0"/>
            <a:endParaRPr lang="en-GB"/>
          </a:p>
          <a:p>
            <a:pPr lvl="0"/>
            <a:endParaRPr lang="en-GB"/>
          </a:p>
          <a:p>
            <a:pPr lvl="0"/>
            <a:endParaRPr lang="en-GB"/>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EC759"/>
              </a:buClr>
              <a:buSzPct val="130000"/>
              <a:buFont typeface="Wingdings" pitchFamily="2" charset="2"/>
              <a:buChar char="§"/>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
            </a:r>
            <a:endParaRPr lang="en-GB"/>
          </a:p>
          <a:p>
            <a:pPr lvl="0"/>
            <a:endParaRPr lang="en-GB"/>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a:t>
            </a:r>
          </a:p>
          <a:p>
            <a:pPr lvl="0"/>
            <a:endParaRPr lang="en-GB"/>
          </a:p>
          <a:p>
            <a:pPr lvl="0"/>
            <a:endParaRPr lang="en-GB"/>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352808956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0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2" y="2987675"/>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3444875"/>
            <a:ext cx="8773678" cy="1784131"/>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600" b="1" i="1">
                <a:solidFill>
                  <a:srgbClr val="26213F"/>
                </a:solidFill>
                <a:latin typeface="Poppins" pitchFamily="2" charset="77"/>
                <a:cs typeface="Poppins"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8802768" cy="189775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a:p>
            <a:pPr lvl="0"/>
            <a:r>
              <a:rPr lang="en-GB"/>
              <a:t>TITLE HERE</a:t>
            </a:r>
          </a:p>
        </p:txBody>
      </p:sp>
      <p:sp>
        <p:nvSpPr>
          <p:cNvPr id="9" name="Text Placeholder 2">
            <a:extLst>
              <a:ext uri="{FF2B5EF4-FFF2-40B4-BE49-F238E27FC236}">
                <a16:creationId xmlns:a16="http://schemas.microsoft.com/office/drawing/2014/main" id="{611D89B8-776E-7B43-A963-AC75C8FDFAB3}"/>
              </a:ext>
            </a:extLst>
          </p:cNvPr>
          <p:cNvSpPr>
            <a:spLocks noGrp="1"/>
          </p:cNvSpPr>
          <p:nvPr>
            <p:ph type="body" sz="quarter" idx="16" hasCustomPrompt="1"/>
          </p:nvPr>
        </p:nvSpPr>
        <p:spPr>
          <a:xfrm>
            <a:off x="744972" y="5457610"/>
            <a:ext cx="8773678" cy="4343400"/>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 </a:t>
            </a:r>
            <a:r>
              <a:rPr lang="en-GB" err="1"/>
              <a:t>amet</a:t>
            </a:r>
            <a:r>
              <a:rPr lang="en-GB"/>
              <a:t> </a:t>
            </a:r>
            <a:r>
              <a:rPr lang="en-GB" err="1"/>
              <a:t>neque</a:t>
            </a:r>
            <a:r>
              <a:rPr lang="en-GB"/>
              <a:t> dui. </a:t>
            </a:r>
          </a:p>
        </p:txBody>
      </p:sp>
      <p:sp>
        <p:nvSpPr>
          <p:cNvPr id="11" name="Picture Placeholder 18">
            <a:extLst>
              <a:ext uri="{FF2B5EF4-FFF2-40B4-BE49-F238E27FC236}">
                <a16:creationId xmlns:a16="http://schemas.microsoft.com/office/drawing/2014/main" id="{1A0DA1DB-4758-AA46-B91A-6220096FC09D}"/>
              </a:ext>
            </a:extLst>
          </p:cNvPr>
          <p:cNvSpPr>
            <a:spLocks noGrp="1"/>
          </p:cNvSpPr>
          <p:nvPr>
            <p:ph type="pic" sz="quarter" idx="14"/>
          </p:nvPr>
        </p:nvSpPr>
        <p:spPr>
          <a:xfrm>
            <a:off x="10052050" y="-1"/>
            <a:ext cx="10052050" cy="10476000"/>
          </a:xfrm>
          <a:prstGeom prst="rect">
            <a:avLst/>
          </a:prstGeom>
        </p:spPr>
        <p:txBody>
          <a:bodyPr/>
          <a:lstStyle>
            <a:lvl1pPr>
              <a:defRPr b="1" i="0">
                <a:latin typeface="Poppins SemiBold" pitchFamily="2" charset="77"/>
              </a:defRPr>
            </a:lvl1pPr>
          </a:lstStyle>
          <a:p>
            <a:endParaRPr lang="en-US"/>
          </a:p>
        </p:txBody>
      </p:sp>
    </p:spTree>
    <p:extLst>
      <p:ext uri="{BB962C8B-B14F-4D97-AF65-F5344CB8AC3E}">
        <p14:creationId xmlns:p14="http://schemas.microsoft.com/office/powerpoint/2010/main" val="2095611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bg object 16">
            <a:extLst>
              <a:ext uri="{FF2B5EF4-FFF2-40B4-BE49-F238E27FC236}">
                <a16:creationId xmlns:a16="http://schemas.microsoft.com/office/drawing/2014/main" id="{1E23DB2D-E8DA-F442-B0AC-990F11144D17}"/>
              </a:ext>
            </a:extLst>
          </p:cNvPr>
          <p:cNvSpPr/>
          <p:nvPr userDrawn="1"/>
        </p:nvSpPr>
        <p:spPr>
          <a:xfrm>
            <a:off x="0" y="10473683"/>
            <a:ext cx="20104100" cy="846455"/>
          </a:xfrm>
          <a:custGeom>
            <a:avLst/>
            <a:gdLst/>
            <a:ahLst/>
            <a:cxnLst/>
            <a:rect l="l" t="t" r="r" b="b"/>
            <a:pathLst>
              <a:path w="20104100" h="846454">
                <a:moveTo>
                  <a:pt x="20104099" y="0"/>
                </a:moveTo>
                <a:lnTo>
                  <a:pt x="0" y="0"/>
                </a:lnTo>
                <a:lnTo>
                  <a:pt x="0" y="846131"/>
                </a:lnTo>
                <a:lnTo>
                  <a:pt x="20104099" y="846131"/>
                </a:lnTo>
                <a:lnTo>
                  <a:pt x="20104099" y="0"/>
                </a:lnTo>
                <a:close/>
              </a:path>
            </a:pathLst>
          </a:custGeom>
          <a:solidFill>
            <a:srgbClr val="26213F"/>
          </a:solidFill>
        </p:spPr>
        <p:txBody>
          <a:bodyPr wrap="square" lIns="0" tIns="0" rIns="0" bIns="0" rtlCol="0"/>
          <a:lstStyle/>
          <a:p>
            <a:endParaRPr sz="1092" b="0" i="0">
              <a:latin typeface="Poppins Light" pitchFamily="2" charset="77"/>
            </a:endParaRPr>
          </a:p>
        </p:txBody>
      </p:sp>
      <p:sp>
        <p:nvSpPr>
          <p:cNvPr id="5" name="TextBox 4">
            <a:extLst>
              <a:ext uri="{FF2B5EF4-FFF2-40B4-BE49-F238E27FC236}">
                <a16:creationId xmlns:a16="http://schemas.microsoft.com/office/drawing/2014/main" id="{4371CB3E-2BB4-BB4F-9E76-2907A79FC1B7}"/>
              </a:ext>
            </a:extLst>
          </p:cNvPr>
          <p:cNvSpPr txBox="1"/>
          <p:nvPr userDrawn="1"/>
        </p:nvSpPr>
        <p:spPr>
          <a:xfrm>
            <a:off x="1400573" y="10712528"/>
            <a:ext cx="7010400" cy="369332"/>
          </a:xfrm>
          <a:prstGeom prst="rect">
            <a:avLst/>
          </a:prstGeom>
          <a:noFill/>
        </p:spPr>
        <p:txBody>
          <a:bodyPr wrap="square" rtlCol="0">
            <a:spAutoFit/>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US" sz="1800" b="0" i="1">
                <a:solidFill>
                  <a:schemeClr val="bg1"/>
                </a:solidFill>
                <a:latin typeface="Poppins" pitchFamily="2" charset="77"/>
              </a:rPr>
              <a:t>THE BIG BANG CHALLENGE</a:t>
            </a:r>
          </a:p>
        </p:txBody>
      </p:sp>
      <p:sp>
        <p:nvSpPr>
          <p:cNvPr id="9" name="Holder 4">
            <a:extLst>
              <a:ext uri="{FF2B5EF4-FFF2-40B4-BE49-F238E27FC236}">
                <a16:creationId xmlns:a16="http://schemas.microsoft.com/office/drawing/2014/main" id="{11D47F15-D911-AC4F-8494-F82BF8873B42}"/>
              </a:ext>
            </a:extLst>
          </p:cNvPr>
          <p:cNvSpPr txBox="1">
            <a:spLocks/>
          </p:cNvSpPr>
          <p:nvPr userDrawn="1"/>
        </p:nvSpPr>
        <p:spPr>
          <a:xfrm>
            <a:off x="18357850" y="10712528"/>
            <a:ext cx="1136728" cy="346249"/>
          </a:xfrm>
          <a:prstGeom prst="rect">
            <a:avLst/>
          </a:prstGeom>
        </p:spPr>
        <p:txBody>
          <a:bodyPr lIns="0" tIns="0" rIns="0" bIns="0"/>
          <a:lstStyle>
            <a:defPPr>
              <a:defRPr lang="en-US"/>
            </a:defPPr>
            <a:lvl1pPr marL="0" algn="r" defTabSz="914400" rtl="0" eaLnBrk="1" latinLnBrk="0" hangingPunct="1">
              <a:defRPr sz="2250" b="1" i="0" kern="1200">
                <a:solidFill>
                  <a:schemeClr val="bg1"/>
                </a:solidFill>
                <a:latin typeface="Proxima Nova Semibold" panose="02000506030000020004" pitchFamily="2" charset="0"/>
                <a:ea typeface="+mn-ea"/>
                <a:cs typeface="Poppin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0326">
              <a:spcBef>
                <a:spcPts val="219"/>
              </a:spcBef>
            </a:pPr>
            <a:fld id="{81D60167-4931-47E6-BA6A-407CBD079E47}" type="slidenum">
              <a:rPr lang="en-GB" sz="2249" b="0" i="0" smtClean="0">
                <a:solidFill>
                  <a:schemeClr val="bg1"/>
                </a:solidFill>
                <a:latin typeface="Poppins" pitchFamily="2" charset="77"/>
                <a:cs typeface="Poppins" pitchFamily="2" charset="77"/>
              </a:rPr>
              <a:pPr marL="60326">
                <a:spcBef>
                  <a:spcPts val="219"/>
                </a:spcBef>
              </a:pPr>
              <a:t>‹#›</a:t>
            </a:fld>
            <a:endParaRPr lang="en-GB" sz="2249" b="0" i="0">
              <a:solidFill>
                <a:schemeClr val="bg1"/>
              </a:solidFill>
              <a:latin typeface="Poppins" pitchFamily="2" charset="77"/>
              <a:cs typeface="Poppins" pitchFamily="2" charset="77"/>
            </a:endParaRPr>
          </a:p>
        </p:txBody>
      </p:sp>
      <p:sp>
        <p:nvSpPr>
          <p:cNvPr id="8" name="TextBox 7">
            <a:extLst>
              <a:ext uri="{FF2B5EF4-FFF2-40B4-BE49-F238E27FC236}">
                <a16:creationId xmlns:a16="http://schemas.microsoft.com/office/drawing/2014/main" id="{61AFD14E-4060-9D46-86C7-B257EB292C8F}"/>
              </a:ext>
            </a:extLst>
          </p:cNvPr>
          <p:cNvSpPr txBox="1"/>
          <p:nvPr userDrawn="1"/>
        </p:nvSpPr>
        <p:spPr>
          <a:xfrm>
            <a:off x="15496116" y="10712528"/>
            <a:ext cx="2937934" cy="369460"/>
          </a:xfrm>
          <a:prstGeom prst="rect">
            <a:avLst/>
          </a:prstGeom>
          <a:noFill/>
        </p:spPr>
        <p:txBody>
          <a:bodyPr wrap="square" rtlCol="0">
            <a:spAutoFit/>
          </a:bodyPr>
          <a:lstStyle/>
          <a:p>
            <a:r>
              <a:rPr lang="en-GB" sz="1801" b="0" i="1" kern="1200">
                <a:solidFill>
                  <a:schemeClr val="bg1"/>
                </a:solidFill>
                <a:effectLst/>
                <a:latin typeface="Poppins" pitchFamily="2" charset="77"/>
                <a:ea typeface="+mn-ea"/>
                <a:cs typeface="Poppins" pitchFamily="2" charset="77"/>
              </a:rPr>
              <a:t>www.thebigbang.org.uk</a:t>
            </a:r>
          </a:p>
        </p:txBody>
      </p:sp>
      <p:pic>
        <p:nvPicPr>
          <p:cNvPr id="4" name="Picture 3" descr="A picture containing text, sign&#10;&#10;Description automatically generated">
            <a:extLst>
              <a:ext uri="{FF2B5EF4-FFF2-40B4-BE49-F238E27FC236}">
                <a16:creationId xmlns:a16="http://schemas.microsoft.com/office/drawing/2014/main" id="{E6344FC2-AD01-5801-2E4E-66B3D56750F0}"/>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691526" y="10601775"/>
            <a:ext cx="634304" cy="567754"/>
          </a:xfrm>
          <a:prstGeom prst="rect">
            <a:avLst/>
          </a:prstGeom>
        </p:spPr>
      </p:pic>
    </p:spTree>
  </p:cSld>
  <p:clrMap bg1="lt1" tx1="dk1" bg2="lt2" tx2="dk2" accent1="accent1" accent2="accent2" accent3="accent3" accent4="accent4" accent5="accent5" accent6="accent6" hlink="hlink" folHlink="folHlink"/>
  <p:sldLayoutIdLst>
    <p:sldLayoutId id="2147483716" r:id="rId1"/>
    <p:sldLayoutId id="2147483718" r:id="rId2"/>
    <p:sldLayoutId id="2147483699" r:id="rId3"/>
    <p:sldLayoutId id="2147483719" r:id="rId4"/>
    <p:sldLayoutId id="2147483720" r:id="rId5"/>
    <p:sldLayoutId id="2147483721" r:id="rId6"/>
    <p:sldLayoutId id="2147483734" r:id="rId7"/>
    <p:sldLayoutId id="2147483733" r:id="rId8"/>
    <p:sldLayoutId id="2147483731" r:id="rId9"/>
    <p:sldLayoutId id="2147483730" r:id="rId10"/>
    <p:sldLayoutId id="2147483735" r:id="rId11"/>
    <p:sldLayoutId id="2147483722" r:id="rId12"/>
    <p:sldLayoutId id="2147483732" r:id="rId13"/>
    <p:sldLayoutId id="2147483729" r:id="rId14"/>
    <p:sldLayoutId id="2147483723" r:id="rId15"/>
    <p:sldLayoutId id="2147483724" r:id="rId16"/>
    <p:sldLayoutId id="2147483725" r:id="rId17"/>
  </p:sldLayoutIdLst>
  <p:hf hdr="0" ftr="0" dt="0"/>
  <p:txStyles>
    <p:titleStyle>
      <a:lvl1pPr>
        <a:defRPr b="1" i="0">
          <a:latin typeface="Proxima Nova Semibold" panose="02000506030000020004" pitchFamily="2" charset="0"/>
          <a:ea typeface="+mj-ea"/>
          <a:cs typeface="+mj-cs"/>
        </a:defRPr>
      </a:lvl1pPr>
    </p:titleStyle>
    <p:bodyStyle>
      <a:lvl1pPr marL="0">
        <a:defRPr b="0" i="0">
          <a:latin typeface="Gotham-Light" pitchFamily="2" charset="0"/>
          <a:ea typeface="+mn-ea"/>
          <a:cs typeface="Poppins Medium" pitchFamily="2" charset="77"/>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bodyStyle>
    <p:otherStyle>
      <a:lvl1pPr marL="0">
        <a:defRPr>
          <a:latin typeface="+mn-lt"/>
          <a:ea typeface="+mn-ea"/>
          <a:cs typeface="+mn-cs"/>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s://thisisengineering.org.uk/people/nora-schillinger/"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hyperlink" Target="https://es.catapult.org.uk/" TargetMode="External"/><Relationship Id="rId4" Type="http://schemas.openxmlformats.org/officeDocument/2006/relationships/hyperlink" Target="https://thisisengineering.org.uk/people/dr-enass-abo-hamed/"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research.ukhsa.gov.uk/our-research/damp-and-mould/" TargetMode="External"/><Relationship Id="rId7" Type="http://schemas.openxmlformats.org/officeDocument/2006/relationships/hyperlink" Target="https://esc-production-2021.s3.eu-west-2.amazonaws.com/wp-content/uploads/2023/09/06143139/ESC_WHP_22-23_Report_Final.pdf"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hyperlink" Target="https://www.changeworks.org.uk/improve-my-home/what-is-retrofit/" TargetMode="Externa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4FC427B-BE91-5E41-A145-B7B5D61B1AD7}"/>
              </a:ext>
            </a:extLst>
          </p:cNvPr>
          <p:cNvSpPr>
            <a:spLocks noGrp="1"/>
          </p:cNvSpPr>
          <p:nvPr>
            <p:ph type="body" sz="quarter" idx="15"/>
          </p:nvPr>
        </p:nvSpPr>
        <p:spPr>
          <a:xfrm>
            <a:off x="4565650" y="9324653"/>
            <a:ext cx="14721393" cy="549273"/>
          </a:xfrm>
        </p:spPr>
        <p:txBody>
          <a:bodyPr/>
          <a:lstStyle/>
          <a:p>
            <a:r>
              <a:rPr lang="en-US"/>
              <a:t>THE BIG BANG CHALLENGE</a:t>
            </a:r>
          </a:p>
        </p:txBody>
      </p:sp>
      <p:sp>
        <p:nvSpPr>
          <p:cNvPr id="5" name="Text Placeholder 4">
            <a:extLst>
              <a:ext uri="{FF2B5EF4-FFF2-40B4-BE49-F238E27FC236}">
                <a16:creationId xmlns:a16="http://schemas.microsoft.com/office/drawing/2014/main" id="{B3B6CE8E-2470-274B-AF97-90029B660FB0}"/>
              </a:ext>
            </a:extLst>
          </p:cNvPr>
          <p:cNvSpPr>
            <a:spLocks noGrp="1"/>
          </p:cNvSpPr>
          <p:nvPr>
            <p:ph type="body" sz="quarter" idx="16"/>
          </p:nvPr>
        </p:nvSpPr>
        <p:spPr>
          <a:xfrm>
            <a:off x="4565650" y="9891581"/>
            <a:ext cx="14721393" cy="549273"/>
          </a:xfrm>
        </p:spPr>
        <p:txBody>
          <a:bodyPr/>
          <a:lstStyle/>
          <a:p>
            <a:r>
              <a:rPr lang="en-US"/>
              <a:t>TEACHER RESOURCE</a:t>
            </a:r>
          </a:p>
        </p:txBody>
      </p:sp>
      <p:grpSp>
        <p:nvGrpSpPr>
          <p:cNvPr id="7" name="Group 6">
            <a:extLst>
              <a:ext uri="{FF2B5EF4-FFF2-40B4-BE49-F238E27FC236}">
                <a16:creationId xmlns:a16="http://schemas.microsoft.com/office/drawing/2014/main" id="{B912D4D0-B6CC-AA2B-E5C2-05864AB13867}"/>
              </a:ext>
            </a:extLst>
          </p:cNvPr>
          <p:cNvGrpSpPr/>
          <p:nvPr/>
        </p:nvGrpSpPr>
        <p:grpSpPr>
          <a:xfrm>
            <a:off x="926705" y="9221045"/>
            <a:ext cx="2927445" cy="1341072"/>
            <a:chOff x="941695" y="8962988"/>
            <a:chExt cx="2927445" cy="1341072"/>
          </a:xfrm>
        </p:grpSpPr>
        <p:pic>
          <p:nvPicPr>
            <p:cNvPr id="3" name="Picture 2" descr="A pink text on a black background&#10;&#10;AI-generated content may be incorrect.">
              <a:extLst>
                <a:ext uri="{FF2B5EF4-FFF2-40B4-BE49-F238E27FC236}">
                  <a16:creationId xmlns:a16="http://schemas.microsoft.com/office/drawing/2014/main" id="{04D52B13-2FEC-4CD3-7F28-6E605832787B}"/>
                </a:ext>
              </a:extLst>
            </p:cNvPr>
            <p:cNvPicPr>
              <a:picLocks noChangeAspect="1"/>
            </p:cNvPicPr>
            <p:nvPr/>
          </p:nvPicPr>
          <p:blipFill>
            <a:blip r:embed="rId2">
              <a:extLst>
                <a:ext uri="{28A0092B-C50C-407E-A947-70E740481C1C}">
                  <a14:useLocalDpi xmlns:a14="http://schemas.microsoft.com/office/drawing/2010/main" val="0"/>
                </a:ext>
              </a:extLst>
            </a:blip>
            <a:srcRect l="11688" t="23630" r="11419" b="24921"/>
            <a:stretch>
              <a:fillRect/>
            </a:stretch>
          </p:blipFill>
          <p:spPr>
            <a:xfrm>
              <a:off x="941695" y="9457899"/>
              <a:ext cx="2538483" cy="846161"/>
            </a:xfrm>
            <a:prstGeom prst="rect">
              <a:avLst/>
            </a:prstGeom>
          </p:spPr>
        </p:pic>
        <p:sp>
          <p:nvSpPr>
            <p:cNvPr id="6" name="TextBox 5">
              <a:extLst>
                <a:ext uri="{FF2B5EF4-FFF2-40B4-BE49-F238E27FC236}">
                  <a16:creationId xmlns:a16="http://schemas.microsoft.com/office/drawing/2014/main" id="{429F9C91-A544-036C-7B63-C1B24EB7B78A}"/>
                </a:ext>
              </a:extLst>
            </p:cNvPr>
            <p:cNvSpPr txBox="1"/>
            <p:nvPr/>
          </p:nvSpPr>
          <p:spPr>
            <a:xfrm>
              <a:off x="941695" y="8962988"/>
              <a:ext cx="2927445" cy="369460"/>
            </a:xfrm>
            <a:prstGeom prst="rect">
              <a:avLst/>
            </a:prstGeom>
            <a:noFill/>
          </p:spPr>
          <p:txBody>
            <a:bodyPr wrap="square" rtlCol="0">
              <a:spAutoFit/>
            </a:bodyPr>
            <a:lstStyle/>
            <a:p>
              <a:r>
                <a:rPr lang="en-GB" dirty="0">
                  <a:solidFill>
                    <a:schemeClr val="bg1"/>
                  </a:solidFill>
                  <a:latin typeface="Poppins" panose="00000500000000000000" pitchFamily="2" charset="0"/>
                  <a:cs typeface="Poppins" panose="00000500000000000000" pitchFamily="2" charset="0"/>
                </a:rPr>
                <a:t>supported by</a:t>
              </a:r>
            </a:p>
          </p:txBody>
        </p:sp>
      </p:grpSp>
    </p:spTree>
    <p:extLst>
      <p:ext uri="{BB962C8B-B14F-4D97-AF65-F5344CB8AC3E}">
        <p14:creationId xmlns:p14="http://schemas.microsoft.com/office/powerpoint/2010/main" val="4872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F8D83-EEB2-BE3C-4CA3-47F292653AD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3542AD9-B641-FB8F-EA06-1084020A2003}"/>
              </a:ext>
            </a:extLst>
          </p:cNvPr>
          <p:cNvSpPr>
            <a:spLocks noGrp="1"/>
          </p:cNvSpPr>
          <p:nvPr>
            <p:ph type="body" sz="quarter" idx="11"/>
          </p:nvPr>
        </p:nvSpPr>
        <p:spPr>
          <a:xfrm>
            <a:off x="228600" y="2567253"/>
            <a:ext cx="19875499" cy="7202217"/>
          </a:xfrm>
        </p:spPr>
        <p:txBody>
          <a:bodyPr lIns="91440" tIns="45720" rIns="91440" bIns="45720" anchor="t"/>
          <a:lstStyle/>
          <a:p>
            <a:r>
              <a:rPr lang="en-US" sz="4400" i="0" dirty="0">
                <a:latin typeface="Poppins"/>
                <a:cs typeface="Poppins"/>
              </a:rPr>
              <a:t>Project process – ideas</a:t>
            </a:r>
          </a:p>
          <a:p>
            <a:r>
              <a:rPr lang="en-GB" sz="3200" i="0" dirty="0">
                <a:solidFill>
                  <a:srgbClr val="FFC000"/>
                </a:solidFill>
                <a:latin typeface="Poppins"/>
                <a:cs typeface="Poppins"/>
              </a:rPr>
              <a:t>Choose your best idea</a:t>
            </a:r>
          </a:p>
          <a:p>
            <a:r>
              <a:rPr lang="en-GB" sz="3200" i="0" dirty="0">
                <a:latin typeface="Poppins"/>
                <a:cs typeface="Poppins"/>
              </a:rPr>
              <a:t>Step 3: Select your top idea , to take forward to the next stage. </a:t>
            </a:r>
            <a:r>
              <a:rPr lang="en-GB" sz="3200" b="0" i="0" dirty="0"/>
              <a:t> </a:t>
            </a:r>
            <a:r>
              <a:rPr lang="en-GB" sz="3200" i="0" dirty="0">
                <a:solidFill>
                  <a:schemeClr val="bg1"/>
                </a:solidFill>
              </a:rPr>
              <a:t>Use the questions below to help you </a:t>
            </a:r>
            <a:endParaRPr lang="en-GB" sz="3200" i="0" dirty="0"/>
          </a:p>
          <a:p>
            <a:pPr marL="457200" indent="-457200">
              <a:lnSpc>
                <a:spcPct val="100000"/>
              </a:lnSpc>
              <a:buFont typeface="Arial" panose="020B0604020202020204" pitchFamily="34" charset="0"/>
              <a:buChar char="•"/>
            </a:pPr>
            <a:r>
              <a:rPr lang="en-US" sz="3200" b="0" i="0" dirty="0">
                <a:solidFill>
                  <a:schemeClr val="bg1"/>
                </a:solidFill>
              </a:rPr>
              <a:t>Which of the solutions would help the most to solve your problem statement?</a:t>
            </a:r>
          </a:p>
          <a:p>
            <a:pPr marL="457200" indent="-457200">
              <a:lnSpc>
                <a:spcPct val="100000"/>
              </a:lnSpc>
              <a:buFont typeface="Arial" panose="020B0604020202020204" pitchFamily="34" charset="0"/>
              <a:buChar char="•"/>
            </a:pPr>
            <a:r>
              <a:rPr lang="en-US" sz="3200" b="0" i="0" dirty="0">
                <a:solidFill>
                  <a:schemeClr val="bg1"/>
                </a:solidFill>
              </a:rPr>
              <a:t>Could any of your ideas cause harm? If so, choose another or make changes to those ideas</a:t>
            </a:r>
          </a:p>
          <a:p>
            <a:pPr marL="457200" indent="-457200">
              <a:lnSpc>
                <a:spcPct val="100000"/>
              </a:lnSpc>
              <a:buFont typeface="Arial" panose="020B0604020202020204" pitchFamily="34" charset="0"/>
              <a:buChar char="•"/>
            </a:pPr>
            <a:r>
              <a:rPr lang="en-US" sz="3200" b="0" i="0" dirty="0">
                <a:solidFill>
                  <a:schemeClr val="bg1"/>
                </a:solidFill>
              </a:rPr>
              <a:t>Would any idea create future problems, such as use or need of materials or space or impact on people using them? If so, choose another or make changes to your ideas to help prevent this</a:t>
            </a:r>
          </a:p>
          <a:p>
            <a:pPr marL="457200" indent="-457200">
              <a:lnSpc>
                <a:spcPct val="100000"/>
              </a:lnSpc>
              <a:buFont typeface="Arial" panose="020B0604020202020204" pitchFamily="34" charset="0"/>
              <a:buChar char="•"/>
            </a:pPr>
            <a:r>
              <a:rPr lang="en-US" sz="3200" b="0" i="0" dirty="0">
                <a:solidFill>
                  <a:schemeClr val="bg1"/>
                </a:solidFill>
              </a:rPr>
              <a:t>If relevant, which solution can be used or accessed by the most amount of users?</a:t>
            </a:r>
            <a:endParaRPr lang="en-GB" sz="3200" b="0" i="0" dirty="0">
              <a:solidFill>
                <a:schemeClr val="bg1"/>
              </a:solidFill>
            </a:endParaRPr>
          </a:p>
        </p:txBody>
      </p:sp>
      <p:sp>
        <p:nvSpPr>
          <p:cNvPr id="3" name="Text Placeholder 2">
            <a:extLst>
              <a:ext uri="{FF2B5EF4-FFF2-40B4-BE49-F238E27FC236}">
                <a16:creationId xmlns:a16="http://schemas.microsoft.com/office/drawing/2014/main" id="{1BFD8FFF-DCCB-2874-DC56-1D07AA208B9C}"/>
              </a:ext>
            </a:extLst>
          </p:cNvPr>
          <p:cNvSpPr>
            <a:spLocks noGrp="1"/>
          </p:cNvSpPr>
          <p:nvPr>
            <p:ph type="body" sz="quarter" idx="15"/>
          </p:nvPr>
        </p:nvSpPr>
        <p:spPr>
          <a:xfrm>
            <a:off x="719144" y="336881"/>
            <a:ext cx="18665812" cy="738665"/>
          </a:xfrm>
        </p:spPr>
        <p:txBody>
          <a:bodyPr lIns="91440" tIns="45720" rIns="91440" bIns="45720" anchor="t"/>
          <a:lstStyle/>
          <a:p>
            <a:r>
              <a:rPr lang="en-US" sz="4800" dirty="0"/>
              <a:t>BUILT FOR ALL: HEALTHY AND GREEN</a:t>
            </a:r>
            <a:endParaRPr lang="en-GB" dirty="0"/>
          </a:p>
          <a:p>
            <a:endParaRPr lang="en-GB" dirty="0"/>
          </a:p>
        </p:txBody>
      </p:sp>
    </p:spTree>
    <p:extLst>
      <p:ext uri="{BB962C8B-B14F-4D97-AF65-F5344CB8AC3E}">
        <p14:creationId xmlns:p14="http://schemas.microsoft.com/office/powerpoint/2010/main" val="3833793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090AC6-96D2-D8C9-1007-FC404B12B628}"/>
              </a:ext>
            </a:extLst>
          </p:cNvPr>
          <p:cNvSpPr>
            <a:spLocks noGrp="1"/>
          </p:cNvSpPr>
          <p:nvPr>
            <p:ph type="body" sz="quarter" idx="11"/>
          </p:nvPr>
        </p:nvSpPr>
        <p:spPr>
          <a:xfrm>
            <a:off x="445718" y="2417524"/>
            <a:ext cx="19291896" cy="7202217"/>
          </a:xfrm>
        </p:spPr>
        <p:txBody>
          <a:bodyPr lIns="91440" tIns="45720" rIns="91440" bIns="45720" anchor="t"/>
          <a:lstStyle/>
          <a:p>
            <a:r>
              <a:rPr lang="en-US" sz="4400" i="0" dirty="0">
                <a:latin typeface="Poppins"/>
                <a:cs typeface="Poppins"/>
              </a:rPr>
              <a:t>Project process – prototype </a:t>
            </a:r>
            <a:endParaRPr lang="en-US" sz="4400" i="0" dirty="0"/>
          </a:p>
          <a:p>
            <a:r>
              <a:rPr lang="en-GB" sz="3200" i="0" dirty="0">
                <a:solidFill>
                  <a:srgbClr val="FFC000"/>
                </a:solidFill>
                <a:latin typeface="Poppins"/>
                <a:cs typeface="Poppins"/>
              </a:rPr>
              <a:t>Prototype your chosen idea. A prototype is a first drawing or model  of an idea. </a:t>
            </a:r>
            <a:endParaRPr lang="en-GB" sz="3200" i="0" dirty="0">
              <a:solidFill>
                <a:srgbClr val="FFC000"/>
              </a:solidFill>
            </a:endParaRPr>
          </a:p>
          <a:p>
            <a:r>
              <a:rPr lang="en-GB" sz="3200" i="0" dirty="0">
                <a:solidFill>
                  <a:schemeClr val="bg1"/>
                </a:solidFill>
                <a:latin typeface="Poppins"/>
                <a:cs typeface="Poppins"/>
              </a:rPr>
              <a:t>Either draw (2D) or model (3D) your idea. </a:t>
            </a:r>
            <a:endParaRPr lang="en-GB" sz="3200" i="0" dirty="0">
              <a:solidFill>
                <a:schemeClr val="bg1"/>
              </a:solidFill>
            </a:endParaRPr>
          </a:p>
          <a:p>
            <a:r>
              <a:rPr lang="en-GB" sz="3200" i="0" dirty="0">
                <a:solidFill>
                  <a:schemeClr val="bg1"/>
                </a:solidFill>
                <a:latin typeface="Poppins"/>
                <a:cs typeface="Poppins"/>
              </a:rPr>
              <a:t>Add labels, or communicate what each part will do, and consider materials, construction, size etc.</a:t>
            </a:r>
          </a:p>
          <a:p>
            <a:endParaRPr lang="en-GB" sz="3200" dirty="0">
              <a:solidFill>
                <a:schemeClr val="bg1"/>
              </a:solidFill>
            </a:endParaRPr>
          </a:p>
          <a:p>
            <a:pPr marL="914400" lvl="1" indent="-457200">
              <a:buFontTx/>
              <a:buChar char="-"/>
            </a:pPr>
            <a:endParaRPr lang="en-GB" sz="3200" dirty="0"/>
          </a:p>
        </p:txBody>
      </p:sp>
      <p:sp>
        <p:nvSpPr>
          <p:cNvPr id="3" name="Text Placeholder 2">
            <a:extLst>
              <a:ext uri="{FF2B5EF4-FFF2-40B4-BE49-F238E27FC236}">
                <a16:creationId xmlns:a16="http://schemas.microsoft.com/office/drawing/2014/main" id="{C03C7A82-9748-C794-A62C-545D49D8FECB}"/>
              </a:ext>
            </a:extLst>
          </p:cNvPr>
          <p:cNvSpPr>
            <a:spLocks noGrp="1"/>
          </p:cNvSpPr>
          <p:nvPr>
            <p:ph type="body" sz="quarter" idx="15"/>
          </p:nvPr>
        </p:nvSpPr>
        <p:spPr>
          <a:xfrm>
            <a:off x="445718" y="466463"/>
            <a:ext cx="18665812" cy="738665"/>
          </a:xfrm>
        </p:spPr>
        <p:txBody>
          <a:bodyPr lIns="91440" tIns="45720" rIns="91440" bIns="45720" anchor="t"/>
          <a:lstStyle/>
          <a:p>
            <a:r>
              <a:rPr lang="en-US" sz="4800" dirty="0"/>
              <a:t>BUILT FOR ALL: HEALTHY AND GREEN</a:t>
            </a:r>
            <a:endParaRPr lang="en-GB" dirty="0"/>
          </a:p>
          <a:p>
            <a:endParaRPr lang="en-GB" dirty="0"/>
          </a:p>
        </p:txBody>
      </p:sp>
    </p:spTree>
    <p:extLst>
      <p:ext uri="{BB962C8B-B14F-4D97-AF65-F5344CB8AC3E}">
        <p14:creationId xmlns:p14="http://schemas.microsoft.com/office/powerpoint/2010/main" val="994455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090AC6-96D2-D8C9-1007-FC404B12B628}"/>
              </a:ext>
            </a:extLst>
          </p:cNvPr>
          <p:cNvSpPr>
            <a:spLocks noGrp="1"/>
          </p:cNvSpPr>
          <p:nvPr>
            <p:ph type="body" sz="quarter" idx="11"/>
          </p:nvPr>
        </p:nvSpPr>
        <p:spPr>
          <a:xfrm>
            <a:off x="445718" y="2256582"/>
            <a:ext cx="19875499" cy="7202217"/>
          </a:xfrm>
        </p:spPr>
        <p:txBody>
          <a:bodyPr lIns="91440" tIns="45720" rIns="91440" bIns="45720" anchor="t"/>
          <a:lstStyle/>
          <a:p>
            <a:r>
              <a:rPr lang="en-US" sz="4400" i="0">
                <a:latin typeface="Poppins"/>
                <a:cs typeface="Poppins"/>
              </a:rPr>
              <a:t>Project process – test</a:t>
            </a:r>
            <a:endParaRPr lang="en-US" sz="4400" i="0"/>
          </a:p>
          <a:p>
            <a:r>
              <a:rPr lang="en-GB" sz="3200" i="0">
                <a:latin typeface="Poppins"/>
                <a:cs typeface="Poppins"/>
              </a:rPr>
              <a:t>How would you test your solution?  </a:t>
            </a:r>
            <a:r>
              <a:rPr lang="en-GB" sz="3200" i="0">
                <a:solidFill>
                  <a:schemeClr val="bg1"/>
                </a:solidFill>
                <a:latin typeface="Poppins"/>
                <a:cs typeface="Poppins"/>
              </a:rPr>
              <a:t>An important STEM skill is learning from failure. </a:t>
            </a:r>
            <a:endParaRPr lang="en-GB" sz="3200" i="0">
              <a:solidFill>
                <a:schemeClr val="bg1"/>
              </a:solidFill>
            </a:endParaRPr>
          </a:p>
          <a:p>
            <a:r>
              <a:rPr lang="en-GB" sz="3200" i="0">
                <a:solidFill>
                  <a:schemeClr val="bg1"/>
                </a:solidFill>
                <a:latin typeface="Poppins"/>
                <a:cs typeface="Poppins"/>
              </a:rPr>
              <a:t>Why is testing important? What can it teach us?</a:t>
            </a:r>
          </a:p>
          <a:p>
            <a:r>
              <a:rPr lang="en-GB" sz="3200" i="0">
                <a:solidFill>
                  <a:schemeClr val="bg1"/>
                </a:solidFill>
                <a:latin typeface="Poppins"/>
                <a:cs typeface="Poppins"/>
              </a:rPr>
              <a:t>Consider how you would test your idea and record this. Would it be tested over time, in different locations, against a control? Would you need to collect data or feedback?  </a:t>
            </a:r>
            <a:endParaRPr lang="en-GB" sz="3200">
              <a:solidFill>
                <a:schemeClr val="bg1"/>
              </a:solidFill>
            </a:endParaRPr>
          </a:p>
          <a:p>
            <a:pPr marL="914400" lvl="1" indent="-457200">
              <a:buFontTx/>
              <a:buChar char="-"/>
            </a:pPr>
            <a:endParaRPr lang="en-GB" sz="3200"/>
          </a:p>
        </p:txBody>
      </p:sp>
      <p:sp>
        <p:nvSpPr>
          <p:cNvPr id="3" name="Text Placeholder 2">
            <a:extLst>
              <a:ext uri="{FF2B5EF4-FFF2-40B4-BE49-F238E27FC236}">
                <a16:creationId xmlns:a16="http://schemas.microsoft.com/office/drawing/2014/main" id="{C03C7A82-9748-C794-A62C-545D49D8FECB}"/>
              </a:ext>
            </a:extLst>
          </p:cNvPr>
          <p:cNvSpPr>
            <a:spLocks noGrp="1"/>
          </p:cNvSpPr>
          <p:nvPr>
            <p:ph type="body" sz="quarter" idx="15"/>
          </p:nvPr>
        </p:nvSpPr>
        <p:spPr>
          <a:xfrm>
            <a:off x="445718" y="466463"/>
            <a:ext cx="18665812" cy="738665"/>
          </a:xfrm>
        </p:spPr>
        <p:txBody>
          <a:bodyPr lIns="91440" tIns="45720" rIns="91440" bIns="45720" anchor="t"/>
          <a:lstStyle/>
          <a:p>
            <a:r>
              <a:rPr lang="en-US" sz="4800" dirty="0"/>
              <a:t>BUILT FOR ALL: HEALTHY AND GREEN</a:t>
            </a:r>
            <a:endParaRPr lang="en-GB" dirty="0"/>
          </a:p>
          <a:p>
            <a:endParaRPr lang="en-GB" dirty="0"/>
          </a:p>
        </p:txBody>
      </p:sp>
    </p:spTree>
    <p:extLst>
      <p:ext uri="{BB962C8B-B14F-4D97-AF65-F5344CB8AC3E}">
        <p14:creationId xmlns:p14="http://schemas.microsoft.com/office/powerpoint/2010/main" val="2197632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DEFBA6-D674-4353-6799-6099BF897843}"/>
              </a:ext>
            </a:extLst>
          </p:cNvPr>
          <p:cNvSpPr>
            <a:spLocks noGrp="1"/>
          </p:cNvSpPr>
          <p:nvPr>
            <p:ph type="body" sz="quarter" idx="11"/>
          </p:nvPr>
        </p:nvSpPr>
        <p:spPr>
          <a:xfrm>
            <a:off x="143435" y="2567254"/>
            <a:ext cx="19758211" cy="6155532"/>
          </a:xfrm>
        </p:spPr>
        <p:txBody>
          <a:bodyPr lIns="91440" tIns="45720" rIns="91440" bIns="45720" anchor="t"/>
          <a:lstStyle/>
          <a:p>
            <a:pPr>
              <a:buClr>
                <a:srgbClr val="FEC759"/>
              </a:buClr>
              <a:buSzPct val="110000"/>
            </a:pPr>
            <a:r>
              <a:rPr lang="en-US" sz="4400" i="0" dirty="0">
                <a:solidFill>
                  <a:srgbClr val="26213F"/>
                </a:solidFill>
                <a:latin typeface="Poppins"/>
                <a:cs typeface="Poppins"/>
              </a:rPr>
              <a:t>Project outcome – reflection</a:t>
            </a:r>
          </a:p>
          <a:p>
            <a:pPr>
              <a:buClr>
                <a:srgbClr val="FEC759"/>
              </a:buClr>
              <a:buSzPct val="110000"/>
            </a:pPr>
            <a:r>
              <a:rPr lang="en-US" sz="3200" i="0" dirty="0">
                <a:solidFill>
                  <a:srgbClr val="26213F"/>
                </a:solidFill>
                <a:latin typeface="Poppins"/>
                <a:cs typeface="Poppins"/>
              </a:rPr>
              <a:t>Well done! You have completed your project and used the design thinking process. The final stage is to reflect on this, to identify your strengths, what you enjoy and how it can link to a future in STEM.</a:t>
            </a:r>
          </a:p>
          <a:p>
            <a:pPr>
              <a:buClr>
                <a:srgbClr val="FEC759"/>
              </a:buClr>
              <a:buSzPct val="110000"/>
            </a:pPr>
            <a:r>
              <a:rPr lang="en-US" sz="3200" i="0" dirty="0">
                <a:solidFill>
                  <a:srgbClr val="26213F"/>
                </a:solidFill>
                <a:latin typeface="Poppins"/>
                <a:cs typeface="Poppins"/>
              </a:rPr>
              <a:t>The outcome is to </a:t>
            </a:r>
            <a:r>
              <a:rPr lang="en-US" sz="3200" i="0" u="sng" dirty="0">
                <a:solidFill>
                  <a:srgbClr val="26213F"/>
                </a:solidFill>
                <a:latin typeface="Poppins"/>
                <a:cs typeface="Poppins"/>
              </a:rPr>
              <a:t>reflect on the project for yourself, your learning and the next steps to take.</a:t>
            </a:r>
            <a:endParaRPr lang="en-US" sz="3200" i="0" dirty="0">
              <a:solidFill>
                <a:srgbClr val="26213F"/>
              </a:solidFill>
              <a:latin typeface="Poppins"/>
              <a:cs typeface="Poppins"/>
            </a:endParaRPr>
          </a:p>
          <a:p>
            <a:pPr marL="457200" indent="-457200">
              <a:buClr>
                <a:srgbClr val="FEC759"/>
              </a:buClr>
              <a:buSzPct val="110000"/>
              <a:buFontTx/>
              <a:buChar char="-"/>
            </a:pPr>
            <a:r>
              <a:rPr lang="en-US" sz="3200" i="0" dirty="0">
                <a:solidFill>
                  <a:srgbClr val="26213F"/>
                </a:solidFill>
                <a:latin typeface="Poppins"/>
                <a:cs typeface="Poppins"/>
              </a:rPr>
              <a:t>Through doing this you will develop the following skills:</a:t>
            </a:r>
          </a:p>
          <a:p>
            <a:pPr marL="1028700" lvl="1" indent="-571500">
              <a:buClr>
                <a:srgbClr val="FEC759"/>
              </a:buClr>
              <a:buSzPct val="110000"/>
              <a:buFontTx/>
              <a:buChar char="-"/>
            </a:pPr>
            <a:r>
              <a:rPr lang="en-US" sz="3200" dirty="0">
                <a:solidFill>
                  <a:srgbClr val="26213F"/>
                </a:solidFill>
                <a:latin typeface="Poppins"/>
                <a:cs typeface="Poppins"/>
              </a:rPr>
              <a:t>Goal-setting</a:t>
            </a:r>
          </a:p>
          <a:p>
            <a:pPr marL="1028700" lvl="1" indent="-571500">
              <a:buClr>
                <a:srgbClr val="FEC759"/>
              </a:buClr>
              <a:buSzPct val="110000"/>
              <a:buFontTx/>
              <a:buChar char="-"/>
            </a:pPr>
            <a:r>
              <a:rPr lang="en-US" sz="3200" dirty="0">
                <a:solidFill>
                  <a:srgbClr val="26213F"/>
                </a:solidFill>
                <a:latin typeface="Poppins"/>
                <a:cs typeface="Poppins"/>
              </a:rPr>
              <a:t>Resilience</a:t>
            </a:r>
          </a:p>
          <a:p>
            <a:pPr marL="1028700" lvl="1" indent="-571500">
              <a:buClr>
                <a:srgbClr val="FEC759"/>
              </a:buClr>
              <a:buSzPct val="110000"/>
              <a:buFontTx/>
              <a:buChar char="-"/>
            </a:pPr>
            <a:r>
              <a:rPr lang="en-US" sz="3200" dirty="0">
                <a:solidFill>
                  <a:srgbClr val="26213F"/>
                </a:solidFill>
                <a:latin typeface="Poppins"/>
                <a:cs typeface="Poppins"/>
              </a:rPr>
              <a:t>Self-awareness</a:t>
            </a:r>
          </a:p>
          <a:p>
            <a:endParaRPr lang="en-GB" dirty="0">
              <a:solidFill>
                <a:srgbClr val="26213F"/>
              </a:solidFill>
            </a:endParaRPr>
          </a:p>
        </p:txBody>
      </p:sp>
      <p:sp>
        <p:nvSpPr>
          <p:cNvPr id="3" name="Text Placeholder 2">
            <a:extLst>
              <a:ext uri="{FF2B5EF4-FFF2-40B4-BE49-F238E27FC236}">
                <a16:creationId xmlns:a16="http://schemas.microsoft.com/office/drawing/2014/main" id="{355FDA88-6D26-BA59-E613-0A6B19608E7A}"/>
              </a:ext>
            </a:extLst>
          </p:cNvPr>
          <p:cNvSpPr>
            <a:spLocks noGrp="1"/>
          </p:cNvSpPr>
          <p:nvPr>
            <p:ph type="body" sz="quarter" idx="15"/>
          </p:nvPr>
        </p:nvSpPr>
        <p:spPr>
          <a:xfrm>
            <a:off x="626234" y="552035"/>
            <a:ext cx="18644745" cy="659545"/>
          </a:xfrm>
        </p:spPr>
        <p:txBody>
          <a:bodyPr lIns="91440" tIns="45720" rIns="91440" bIns="45720" anchor="t"/>
          <a:lstStyle/>
          <a:p>
            <a:r>
              <a:rPr lang="en-US" sz="4800" dirty="0"/>
              <a:t>BUILT FOR ALL: HEALTHY AND GREEN</a:t>
            </a:r>
            <a:endParaRPr lang="en-GB" dirty="0"/>
          </a:p>
          <a:p>
            <a:endParaRPr lang="en-GB" dirty="0"/>
          </a:p>
        </p:txBody>
      </p:sp>
    </p:spTree>
    <p:extLst>
      <p:ext uri="{BB962C8B-B14F-4D97-AF65-F5344CB8AC3E}">
        <p14:creationId xmlns:p14="http://schemas.microsoft.com/office/powerpoint/2010/main" val="3092427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090AC6-96D2-D8C9-1007-FC404B12B628}"/>
              </a:ext>
            </a:extLst>
          </p:cNvPr>
          <p:cNvSpPr>
            <a:spLocks noGrp="1"/>
          </p:cNvSpPr>
          <p:nvPr>
            <p:ph type="body" sz="quarter" idx="11"/>
          </p:nvPr>
        </p:nvSpPr>
        <p:spPr>
          <a:xfrm>
            <a:off x="427788" y="900328"/>
            <a:ext cx="19875499" cy="7202217"/>
          </a:xfrm>
        </p:spPr>
        <p:txBody>
          <a:bodyPr lIns="91440" tIns="45720" rIns="91440" bIns="45720" anchor="t"/>
          <a:lstStyle/>
          <a:p>
            <a:r>
              <a:rPr lang="en-US" sz="4400" i="0" dirty="0">
                <a:latin typeface="Poppins"/>
                <a:cs typeface="Poppins"/>
              </a:rPr>
              <a:t>Project Outcome: reflection</a:t>
            </a:r>
            <a:endParaRPr lang="en-US" sz="4400" i="0" dirty="0"/>
          </a:p>
          <a:p>
            <a:r>
              <a:rPr lang="en-GB" sz="2800" i="0" dirty="0">
                <a:effectLst/>
                <a:latin typeface="Poppins"/>
                <a:ea typeface="Times New Roman" panose="02020603050405020304" pitchFamily="18" charset="0"/>
                <a:cs typeface="Poppins"/>
              </a:rPr>
              <a:t>Personal reflection: </a:t>
            </a:r>
            <a:r>
              <a:rPr lang="en-GB" sz="2800" i="0" dirty="0">
                <a:solidFill>
                  <a:schemeClr val="bg1"/>
                </a:solidFill>
                <a:effectLst/>
                <a:latin typeface="Poppins"/>
                <a:ea typeface="Times New Roman" panose="02020603050405020304" pitchFamily="18" charset="0"/>
                <a:cs typeface="Poppins"/>
              </a:rPr>
              <a:t>What were challenges faced? How did you overcome difficulty? What parts did you enjoy most?</a:t>
            </a:r>
          </a:p>
          <a:p>
            <a:r>
              <a:rPr lang="en-GB" sz="2800" i="0" dirty="0">
                <a:latin typeface="Poppins"/>
                <a:cs typeface="Poppins"/>
              </a:rPr>
              <a:t>Project reflection: </a:t>
            </a:r>
            <a:r>
              <a:rPr lang="en-GB" sz="2800" i="0" dirty="0">
                <a:solidFill>
                  <a:schemeClr val="bg1"/>
                </a:solidFill>
                <a:latin typeface="Poppins"/>
                <a:cs typeface="Poppins"/>
              </a:rPr>
              <a:t>What worked well on this project? Where would you take it next – a working prototype, doing some testing, presenting it?  Would you like to try a different challenge? </a:t>
            </a:r>
          </a:p>
          <a:p>
            <a:r>
              <a:rPr lang="en-GB" sz="2800" i="0" dirty="0"/>
              <a:t>Ethical reflection: </a:t>
            </a:r>
            <a:r>
              <a:rPr lang="en-US" sz="2800" i="0" dirty="0">
                <a:solidFill>
                  <a:schemeClr val="bg1"/>
                </a:solidFill>
              </a:rPr>
              <a:t>How could your project or research do good? Would you need to do anything to make sure it equally benefits everyone? Is there any potential your project could do harm? Or, would any good it would cause outweigh anything negative? </a:t>
            </a:r>
          </a:p>
          <a:p>
            <a:r>
              <a:rPr lang="en-GB" sz="2800" i="0" dirty="0">
                <a:effectLst/>
                <a:latin typeface="Poppins"/>
                <a:ea typeface="Times New Roman" panose="02020603050405020304" pitchFamily="18" charset="0"/>
                <a:cs typeface="Poppins"/>
              </a:rPr>
              <a:t>Learning reflection: </a:t>
            </a:r>
            <a:r>
              <a:rPr lang="en-GB" sz="2800" i="0" dirty="0">
                <a:solidFill>
                  <a:schemeClr val="bg1"/>
                </a:solidFill>
                <a:effectLst/>
                <a:latin typeface="Poppins"/>
                <a:ea typeface="Times New Roman" panose="02020603050405020304" pitchFamily="18" charset="0"/>
                <a:cs typeface="Poppins"/>
              </a:rPr>
              <a:t>What skills did you develop? What new knowledge did you gain? Have your perceptions about STEM changed, and if so how? What would you do the same and differently in another project?</a:t>
            </a:r>
          </a:p>
          <a:p>
            <a:pPr lvl="0" fontAlgn="base"/>
            <a:endParaRPr lang="en-GB" sz="3600" dirty="0">
              <a:solidFill>
                <a:schemeClr val="bg1"/>
              </a:solidFill>
              <a:effectLst/>
              <a:latin typeface="Poppins" panose="00000500000000000000" pitchFamily="2" charset="0"/>
              <a:ea typeface="Times New Roman" panose="02020603050405020304" pitchFamily="18" charset="0"/>
              <a:cs typeface="Poppins" panose="00000500000000000000" pitchFamily="2" charset="0"/>
            </a:endParaRPr>
          </a:p>
          <a:p>
            <a:pPr marL="914400" lvl="1" indent="-457200">
              <a:buFontTx/>
              <a:buChar char="-"/>
            </a:pPr>
            <a:endParaRPr lang="en-GB" sz="3200" dirty="0"/>
          </a:p>
        </p:txBody>
      </p:sp>
      <p:sp>
        <p:nvSpPr>
          <p:cNvPr id="3" name="Text Placeholder 2">
            <a:extLst>
              <a:ext uri="{FF2B5EF4-FFF2-40B4-BE49-F238E27FC236}">
                <a16:creationId xmlns:a16="http://schemas.microsoft.com/office/drawing/2014/main" id="{C03C7A82-9748-C794-A62C-545D49D8FECB}"/>
              </a:ext>
            </a:extLst>
          </p:cNvPr>
          <p:cNvSpPr>
            <a:spLocks noGrp="1"/>
          </p:cNvSpPr>
          <p:nvPr>
            <p:ph type="body" sz="quarter" idx="15"/>
          </p:nvPr>
        </p:nvSpPr>
        <p:spPr>
          <a:xfrm>
            <a:off x="427788" y="161663"/>
            <a:ext cx="18665812" cy="738665"/>
          </a:xfrm>
        </p:spPr>
        <p:txBody>
          <a:bodyPr lIns="91440" tIns="45720" rIns="91440" bIns="45720" anchor="t"/>
          <a:lstStyle/>
          <a:p>
            <a:r>
              <a:rPr lang="en-US" sz="4800" dirty="0"/>
              <a:t>BUILT FOR ALL: HEALTHY AND GREEN</a:t>
            </a:r>
            <a:endParaRPr lang="en-GB" dirty="0"/>
          </a:p>
        </p:txBody>
      </p:sp>
    </p:spTree>
    <p:extLst>
      <p:ext uri="{BB962C8B-B14F-4D97-AF65-F5344CB8AC3E}">
        <p14:creationId xmlns:p14="http://schemas.microsoft.com/office/powerpoint/2010/main" val="3802993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F7CDBF-00C6-492A-974E-3F5F13C4B4AB}"/>
              </a:ext>
            </a:extLst>
          </p:cNvPr>
          <p:cNvSpPr>
            <a:spLocks noGrp="1"/>
          </p:cNvSpPr>
          <p:nvPr>
            <p:ph type="body" sz="quarter" idx="11"/>
          </p:nvPr>
        </p:nvSpPr>
        <p:spPr>
          <a:xfrm>
            <a:off x="260631" y="2603592"/>
            <a:ext cx="19586801" cy="7202217"/>
          </a:xfrm>
        </p:spPr>
        <p:txBody>
          <a:bodyPr lIns="91440" tIns="45720" rIns="91440" bIns="45720" anchor="t"/>
          <a:lstStyle/>
          <a:p>
            <a:pPr algn="l">
              <a:lnSpc>
                <a:spcPct val="100000"/>
              </a:lnSpc>
            </a:pPr>
            <a:r>
              <a:rPr lang="en-US" sz="3200" b="0" i="0" dirty="0">
                <a:solidFill>
                  <a:schemeClr val="bg1"/>
                </a:solidFill>
                <a:latin typeface="Poppins"/>
                <a:cs typeface="Segoe UI"/>
              </a:rPr>
              <a:t>Through your project you used </a:t>
            </a:r>
            <a:r>
              <a:rPr lang="en-US" sz="3200" b="0" i="0">
                <a:solidFill>
                  <a:schemeClr val="bg1"/>
                </a:solidFill>
                <a:latin typeface="Poppins"/>
                <a:cs typeface="Segoe UI"/>
              </a:rPr>
              <a:t>the design thinking </a:t>
            </a:r>
            <a:r>
              <a:rPr lang="en-US" sz="3200" b="0" i="0" dirty="0">
                <a:solidFill>
                  <a:schemeClr val="bg1"/>
                </a:solidFill>
                <a:latin typeface="Poppins"/>
                <a:cs typeface="Segoe UI"/>
              </a:rPr>
              <a:t>process, which is a highly valued approach in problem solving.</a:t>
            </a:r>
          </a:p>
          <a:p>
            <a:pPr algn="l">
              <a:lnSpc>
                <a:spcPct val="100000"/>
              </a:lnSpc>
            </a:pPr>
            <a:r>
              <a:rPr lang="en-US" sz="3200" b="0" i="0" dirty="0">
                <a:solidFill>
                  <a:schemeClr val="bg1"/>
                </a:solidFill>
                <a:latin typeface="Poppins"/>
                <a:cs typeface="Segoe UI"/>
              </a:rPr>
              <a:t>You developed and practiced many skills, including - research, creative thinking, communication, logical thinking, decision making, time management and goal setting. </a:t>
            </a:r>
          </a:p>
          <a:p>
            <a:pPr algn="l">
              <a:lnSpc>
                <a:spcPct val="100000"/>
              </a:lnSpc>
            </a:pPr>
            <a:endParaRPr lang="en-US" sz="3200" b="0" i="0" dirty="0">
              <a:solidFill>
                <a:schemeClr val="bg1"/>
              </a:solidFill>
              <a:latin typeface="Poppins"/>
              <a:cs typeface="Segoe UI"/>
            </a:endParaRPr>
          </a:p>
          <a:p>
            <a:pPr algn="l">
              <a:lnSpc>
                <a:spcPct val="100000"/>
              </a:lnSpc>
            </a:pPr>
            <a:r>
              <a:rPr lang="en-GB" sz="3200" b="0" i="0" dirty="0">
                <a:solidFill>
                  <a:schemeClr val="bg1"/>
                </a:solidFill>
                <a:latin typeface="Poppins"/>
                <a:cs typeface="Segoe UI"/>
              </a:rPr>
              <a:t>These are all essential skills in STEM careers, and through doing this project you have shown you would be really successful in a STEM job. </a:t>
            </a:r>
            <a:endParaRPr lang="en-US" sz="3200" b="0" i="0" dirty="0">
              <a:solidFill>
                <a:schemeClr val="bg1"/>
              </a:solidFill>
              <a:latin typeface="Poppins"/>
              <a:cs typeface="Segoe UI"/>
            </a:endParaRPr>
          </a:p>
          <a:p>
            <a:pPr algn="l">
              <a:lnSpc>
                <a:spcPct val="100000"/>
              </a:lnSpc>
            </a:pPr>
            <a:r>
              <a:rPr lang="en-GB" sz="3200" b="0" i="0" dirty="0">
                <a:solidFill>
                  <a:schemeClr val="bg1"/>
                </a:solidFill>
                <a:latin typeface="Poppins"/>
                <a:cs typeface="Segoe UI"/>
              </a:rPr>
              <a:t>Examples of jobs and organisations in this field are:</a:t>
            </a:r>
            <a:endParaRPr lang="en-US" sz="3200" b="0" i="0" dirty="0">
              <a:solidFill>
                <a:schemeClr val="bg1"/>
              </a:solidFill>
              <a:latin typeface="Poppins"/>
              <a:cs typeface="Segoe UI"/>
            </a:endParaRPr>
          </a:p>
          <a:p>
            <a:pPr algn="l">
              <a:lnSpc>
                <a:spcPct val="100000"/>
              </a:lnSpc>
            </a:pPr>
            <a:r>
              <a:rPr lang="en-US" sz="3200" i="0" dirty="0">
                <a:solidFill>
                  <a:schemeClr val="bg1"/>
                </a:solidFill>
                <a:latin typeface="Poppins"/>
                <a:cs typeface="Segoe UI"/>
              </a:rPr>
              <a:t>1.</a:t>
            </a:r>
            <a:r>
              <a:rPr lang="en-US" sz="3200" b="0" i="0" dirty="0">
                <a:solidFill>
                  <a:schemeClr val="bg1"/>
                </a:solidFill>
                <a:latin typeface="Poppins"/>
                <a:cs typeface="Segoe UI"/>
              </a:rPr>
              <a:t> </a:t>
            </a:r>
            <a:r>
              <a:rPr lang="en-US" sz="3200" i="0" dirty="0">
                <a:solidFill>
                  <a:schemeClr val="bg1"/>
                </a:solidFill>
                <a:latin typeface="Poppins"/>
                <a:cs typeface="Segoe UI"/>
              </a:rPr>
              <a:t>Hardware Engineer, like </a:t>
            </a:r>
            <a:r>
              <a:rPr lang="en-US" sz="3200" i="0" dirty="0">
                <a:solidFill>
                  <a:schemeClr val="bg1"/>
                </a:solidFill>
                <a:latin typeface="Poppins"/>
                <a:cs typeface="Segoe UI"/>
                <a:hlinkClick r:id="rId3">
                  <a:extLst>
                    <a:ext uri="{A12FA001-AC4F-418D-AE19-62706E023703}">
                      <ahyp:hlinkClr xmlns:ahyp="http://schemas.microsoft.com/office/drawing/2018/hyperlinkcolor" val="tx"/>
                    </a:ext>
                  </a:extLst>
                </a:hlinkClick>
              </a:rPr>
              <a:t>Nora </a:t>
            </a:r>
            <a:r>
              <a:rPr lang="en-US" sz="3200" i="0" dirty="0" err="1">
                <a:solidFill>
                  <a:schemeClr val="bg1"/>
                </a:solidFill>
                <a:latin typeface="Poppins"/>
                <a:cs typeface="Segoe UI"/>
                <a:hlinkClick r:id="rId3">
                  <a:extLst>
                    <a:ext uri="{A12FA001-AC4F-418D-AE19-62706E023703}">
                      <ahyp:hlinkClr xmlns:ahyp="http://schemas.microsoft.com/office/drawing/2018/hyperlinkcolor" val="tx"/>
                    </a:ext>
                  </a:extLst>
                </a:hlinkClick>
              </a:rPr>
              <a:t>Schillnger</a:t>
            </a:r>
            <a:r>
              <a:rPr lang="en-US" sz="3200" i="0" dirty="0">
                <a:solidFill>
                  <a:schemeClr val="bg1"/>
                </a:solidFill>
                <a:latin typeface="Poppins"/>
                <a:cs typeface="Segoe UI"/>
              </a:rPr>
              <a:t>, </a:t>
            </a:r>
            <a:r>
              <a:rPr lang="en-US" sz="3200" b="0" i="0" dirty="0">
                <a:solidFill>
                  <a:schemeClr val="bg1"/>
                </a:solidFill>
                <a:latin typeface="Poppins"/>
                <a:cs typeface="Segoe UI"/>
              </a:rPr>
              <a:t>to help make homes greener.</a:t>
            </a:r>
          </a:p>
          <a:p>
            <a:pPr algn="l">
              <a:lnSpc>
                <a:spcPct val="100000"/>
              </a:lnSpc>
            </a:pPr>
            <a:r>
              <a:rPr lang="en-US" sz="3200" i="0" dirty="0">
                <a:solidFill>
                  <a:schemeClr val="bg1"/>
                </a:solidFill>
                <a:latin typeface="Poppins"/>
                <a:cs typeface="Segoe UI"/>
              </a:rPr>
              <a:t>2.</a:t>
            </a:r>
            <a:r>
              <a:rPr lang="en-US" sz="3200" b="0" i="0" dirty="0">
                <a:solidFill>
                  <a:schemeClr val="bg1"/>
                </a:solidFill>
                <a:latin typeface="Poppins"/>
                <a:cs typeface="Segoe UI"/>
              </a:rPr>
              <a:t> </a:t>
            </a:r>
            <a:r>
              <a:rPr lang="en-US" sz="3200" i="0" dirty="0">
                <a:solidFill>
                  <a:schemeClr val="bg1"/>
                </a:solidFill>
                <a:latin typeface="Poppins"/>
                <a:cs typeface="Segoe UI"/>
              </a:rPr>
              <a:t>Chemical Engineer , like  Dr. </a:t>
            </a:r>
            <a:r>
              <a:rPr lang="en-US" sz="3200" i="0" dirty="0">
                <a:solidFill>
                  <a:schemeClr val="bg1"/>
                </a:solidFill>
                <a:latin typeface="Poppins"/>
                <a:cs typeface="Segoe UI"/>
                <a:hlinkClick r:id="rId4">
                  <a:extLst>
                    <a:ext uri="{A12FA001-AC4F-418D-AE19-62706E023703}">
                      <ahyp:hlinkClr xmlns:ahyp="http://schemas.microsoft.com/office/drawing/2018/hyperlinkcolor" val="tx"/>
                    </a:ext>
                  </a:extLst>
                </a:hlinkClick>
              </a:rPr>
              <a:t>Enass Abo-Hamed</a:t>
            </a:r>
            <a:r>
              <a:rPr lang="en-US" sz="3200" i="0" dirty="0">
                <a:solidFill>
                  <a:schemeClr val="bg1"/>
                </a:solidFill>
                <a:latin typeface="Poppins"/>
                <a:cs typeface="Segoe UI"/>
              </a:rPr>
              <a:t>, </a:t>
            </a:r>
            <a:r>
              <a:rPr lang="en-US" sz="3200" b="0" i="0" dirty="0">
                <a:solidFill>
                  <a:schemeClr val="bg1"/>
                </a:solidFill>
                <a:latin typeface="Poppins"/>
                <a:cs typeface="Segoe UI"/>
              </a:rPr>
              <a:t>to create ways to store renewable energy in hospitals. </a:t>
            </a:r>
          </a:p>
          <a:p>
            <a:pPr algn="l">
              <a:lnSpc>
                <a:spcPct val="100000"/>
              </a:lnSpc>
            </a:pPr>
            <a:r>
              <a:rPr lang="en-US" sz="3200" i="0" dirty="0">
                <a:solidFill>
                  <a:schemeClr val="bg1"/>
                </a:solidFill>
                <a:latin typeface="Poppins"/>
                <a:cs typeface="Segoe UI"/>
              </a:rPr>
              <a:t>3. </a:t>
            </a:r>
            <a:r>
              <a:rPr lang="en-US" sz="3200" i="0" dirty="0">
                <a:solidFill>
                  <a:schemeClr val="bg1"/>
                </a:solidFill>
                <a:latin typeface="Poppins"/>
                <a:cs typeface="Segoe UI"/>
                <a:hlinkClick r:id="rId5">
                  <a:extLst>
                    <a:ext uri="{A12FA001-AC4F-418D-AE19-62706E023703}">
                      <ahyp:hlinkClr xmlns:ahyp="http://schemas.microsoft.com/office/drawing/2018/hyperlinkcolor" val="tx"/>
                    </a:ext>
                  </a:extLst>
                </a:hlinkClick>
              </a:rPr>
              <a:t>Energy  Systems Catapult, </a:t>
            </a:r>
            <a:r>
              <a:rPr lang="en-US" sz="3200" b="0" i="0" dirty="0">
                <a:solidFill>
                  <a:schemeClr val="bg1"/>
                </a:solidFill>
                <a:latin typeface="Poppins"/>
                <a:cs typeface="Segoe UI"/>
              </a:rPr>
              <a:t> have a team of more than 250 people to test and trial future energy systems.</a:t>
            </a:r>
            <a:endParaRPr lang="en-US" sz="3200" i="0" dirty="0">
              <a:solidFill>
                <a:schemeClr val="bg1"/>
              </a:solidFill>
              <a:latin typeface="Poppins"/>
              <a:cs typeface="Segoe UI"/>
            </a:endParaRPr>
          </a:p>
          <a:p>
            <a:pPr algn="l">
              <a:lnSpc>
                <a:spcPct val="100000"/>
              </a:lnSpc>
            </a:pPr>
            <a:endParaRPr lang="en-US" sz="3200" b="0" i="0" dirty="0">
              <a:solidFill>
                <a:schemeClr val="bg1"/>
              </a:solidFill>
              <a:latin typeface="Poppins"/>
              <a:cs typeface="Segoe UI"/>
            </a:endParaRPr>
          </a:p>
          <a:p>
            <a:pPr algn="l">
              <a:lnSpc>
                <a:spcPct val="100000"/>
              </a:lnSpc>
            </a:pPr>
            <a:r>
              <a:rPr lang="en-US" sz="3200" b="0" i="0" dirty="0">
                <a:solidFill>
                  <a:schemeClr val="bg1"/>
                </a:solidFill>
                <a:latin typeface="Poppins"/>
                <a:cs typeface="Segoe UI"/>
              </a:rPr>
              <a:t>If you want to celebrate your project further you can enter it into the Big Bang Project Gallery, or Big Bang Competition. </a:t>
            </a:r>
            <a:endParaRPr lang="en-US" sz="3200" dirty="0">
              <a:solidFill>
                <a:schemeClr val="bg1"/>
              </a:solidFill>
              <a:latin typeface="Poppins"/>
            </a:endParaRPr>
          </a:p>
        </p:txBody>
      </p:sp>
      <p:sp>
        <p:nvSpPr>
          <p:cNvPr id="3" name="Text Placeholder 2">
            <a:extLst>
              <a:ext uri="{FF2B5EF4-FFF2-40B4-BE49-F238E27FC236}">
                <a16:creationId xmlns:a16="http://schemas.microsoft.com/office/drawing/2014/main" id="{6F270D8C-845D-2836-449B-D9633BEEF5F6}"/>
              </a:ext>
            </a:extLst>
          </p:cNvPr>
          <p:cNvSpPr>
            <a:spLocks noGrp="1"/>
          </p:cNvSpPr>
          <p:nvPr>
            <p:ph type="body" sz="quarter" idx="15"/>
          </p:nvPr>
        </p:nvSpPr>
        <p:spPr>
          <a:xfrm>
            <a:off x="577377" y="580784"/>
            <a:ext cx="14659459" cy="1659496"/>
          </a:xfrm>
        </p:spPr>
        <p:txBody>
          <a:bodyPr lIns="91440" tIns="45720" rIns="91440" bIns="45720" anchor="t"/>
          <a:lstStyle/>
          <a:p>
            <a:r>
              <a:rPr lang="en-US" sz="4800" dirty="0"/>
              <a:t>BUILT FOR ALL: HEALTHY AND GREEN</a:t>
            </a:r>
            <a:endParaRPr lang="en-GB" dirty="0"/>
          </a:p>
          <a:p>
            <a:r>
              <a:rPr lang="en-US" sz="4800" i="0" dirty="0">
                <a:solidFill>
                  <a:srgbClr val="FEC700"/>
                </a:solidFill>
                <a:latin typeface="Poppins"/>
                <a:cs typeface="Poppins"/>
              </a:rPr>
              <a:t>Congratulations on completing your project!</a:t>
            </a:r>
            <a:endParaRPr lang="en-US" sz="4800" dirty="0">
              <a:solidFill>
                <a:srgbClr val="FEC700"/>
              </a:solidFill>
            </a:endParaRPr>
          </a:p>
        </p:txBody>
      </p:sp>
      <p:pic>
        <p:nvPicPr>
          <p:cNvPr id="4" name="Picture 3">
            <a:extLst>
              <a:ext uri="{FF2B5EF4-FFF2-40B4-BE49-F238E27FC236}">
                <a16:creationId xmlns:a16="http://schemas.microsoft.com/office/drawing/2014/main" id="{A50C6A82-FC6C-DC45-239F-3B16A865C17C}"/>
              </a:ext>
            </a:extLst>
          </p:cNvPr>
          <p:cNvPicPr>
            <a:picLocks noChangeAspect="1"/>
          </p:cNvPicPr>
          <p:nvPr/>
        </p:nvPicPr>
        <p:blipFill>
          <a:blip r:embed="rId6"/>
          <a:stretch>
            <a:fillRect/>
          </a:stretch>
        </p:blipFill>
        <p:spPr>
          <a:xfrm>
            <a:off x="15236836" y="272174"/>
            <a:ext cx="4606633" cy="2149762"/>
          </a:xfrm>
          <a:prstGeom prst="rect">
            <a:avLst/>
          </a:prstGeom>
        </p:spPr>
      </p:pic>
    </p:spTree>
    <p:extLst>
      <p:ext uri="{BB962C8B-B14F-4D97-AF65-F5344CB8AC3E}">
        <p14:creationId xmlns:p14="http://schemas.microsoft.com/office/powerpoint/2010/main" val="4097571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4B4069-647C-97AD-6AB4-11A893E6FC0C}"/>
              </a:ext>
            </a:extLst>
          </p:cNvPr>
          <p:cNvSpPr>
            <a:spLocks noGrp="1"/>
          </p:cNvSpPr>
          <p:nvPr>
            <p:ph type="body" sz="quarter" idx="15"/>
          </p:nvPr>
        </p:nvSpPr>
        <p:spPr>
          <a:xfrm>
            <a:off x="0" y="2775261"/>
            <a:ext cx="20104100" cy="1260475"/>
          </a:xfrm>
        </p:spPr>
        <p:txBody>
          <a:bodyPr lIns="91440" tIns="45720" rIns="91440" bIns="45720" anchor="t"/>
          <a:lstStyle/>
          <a:p>
            <a:r>
              <a:rPr lang="en-US" sz="6600" dirty="0">
                <a:latin typeface="Poppins"/>
                <a:cs typeface="Poppins"/>
              </a:rPr>
              <a:t>BUILT FOR ALL: HEALTHY AND GREEN</a:t>
            </a:r>
            <a:endParaRPr lang="en-GB" i="0" dirty="0"/>
          </a:p>
        </p:txBody>
      </p:sp>
      <p:sp>
        <p:nvSpPr>
          <p:cNvPr id="3" name="Text Placeholder 2">
            <a:extLst>
              <a:ext uri="{FF2B5EF4-FFF2-40B4-BE49-F238E27FC236}">
                <a16:creationId xmlns:a16="http://schemas.microsoft.com/office/drawing/2014/main" id="{12EB12EC-2B12-EEB4-BBE6-D3E88AD1BB71}"/>
              </a:ext>
            </a:extLst>
          </p:cNvPr>
          <p:cNvSpPr>
            <a:spLocks noGrp="1"/>
          </p:cNvSpPr>
          <p:nvPr>
            <p:ph type="body" sz="quarter" idx="16"/>
          </p:nvPr>
        </p:nvSpPr>
        <p:spPr>
          <a:xfrm>
            <a:off x="6579952" y="1349999"/>
            <a:ext cx="6570877" cy="1066800"/>
          </a:xfrm>
        </p:spPr>
        <p:txBody>
          <a:bodyPr lIns="91440" tIns="45720" rIns="91440" bIns="45720" anchor="t"/>
          <a:lstStyle/>
          <a:p>
            <a:r>
              <a:rPr lang="en-US" i="0" dirty="0">
                <a:latin typeface="Poppins"/>
                <a:cs typeface="Poppins"/>
              </a:rPr>
              <a:t>CHALLENGE 8 </a:t>
            </a:r>
            <a:endParaRPr lang="en-GB" dirty="0"/>
          </a:p>
        </p:txBody>
      </p:sp>
      <p:sp>
        <p:nvSpPr>
          <p:cNvPr id="4" name="TextBox 3">
            <a:extLst>
              <a:ext uri="{FF2B5EF4-FFF2-40B4-BE49-F238E27FC236}">
                <a16:creationId xmlns:a16="http://schemas.microsoft.com/office/drawing/2014/main" id="{018530F1-C66D-C4BD-A49B-502C44BDD7A7}"/>
              </a:ext>
            </a:extLst>
          </p:cNvPr>
          <p:cNvSpPr txBox="1"/>
          <p:nvPr/>
        </p:nvSpPr>
        <p:spPr>
          <a:xfrm>
            <a:off x="2628005" y="5654675"/>
            <a:ext cx="15682855" cy="2123658"/>
          </a:xfrm>
          <a:prstGeom prst="rect">
            <a:avLst/>
          </a:prstGeom>
          <a:noFill/>
        </p:spPr>
        <p:txBody>
          <a:bodyPr wrap="square" lIns="91440" tIns="45720" rIns="91440" bIns="45720" rtlCol="0" anchor="t">
            <a:spAutoFit/>
          </a:bodyPr>
          <a:lstStyle/>
          <a:p>
            <a:pPr algn="ctr"/>
            <a:r>
              <a:rPr lang="en-US" sz="4400" b="1" dirty="0">
                <a:solidFill>
                  <a:srgbClr val="FFC000"/>
                </a:solidFill>
                <a:latin typeface="Poppins"/>
                <a:ea typeface="Calibri"/>
                <a:cs typeface="Calibri"/>
              </a:rPr>
              <a:t>People in STEM work in a linked-up way. To succeed on this challenge you have to think about the impact of ideas and solving many problems at once.</a:t>
            </a:r>
          </a:p>
        </p:txBody>
      </p:sp>
    </p:spTree>
    <p:extLst>
      <p:ext uri="{BB962C8B-B14F-4D97-AF65-F5344CB8AC3E}">
        <p14:creationId xmlns:p14="http://schemas.microsoft.com/office/powerpoint/2010/main" val="1424013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C2D003-EAB9-DF4B-6830-0B3C96D20273}"/>
              </a:ext>
            </a:extLst>
          </p:cNvPr>
          <p:cNvSpPr>
            <a:spLocks noGrp="1"/>
          </p:cNvSpPr>
          <p:nvPr>
            <p:ph type="body" sz="quarter" idx="11"/>
          </p:nvPr>
        </p:nvSpPr>
        <p:spPr>
          <a:xfrm>
            <a:off x="715882" y="2964033"/>
            <a:ext cx="9083448" cy="4715290"/>
          </a:xfrm>
        </p:spPr>
        <p:txBody>
          <a:bodyPr lIns="91440" tIns="45720" rIns="91440" bIns="45720" anchor="t"/>
          <a:lstStyle/>
          <a:p>
            <a:pPr algn="l">
              <a:lnSpc>
                <a:spcPct val="100000"/>
              </a:lnSpc>
            </a:pPr>
            <a:r>
              <a:rPr lang="en-US" sz="3600" b="0" i="0" dirty="0">
                <a:latin typeface="Poppins"/>
                <a:ea typeface="Calibri"/>
                <a:cs typeface="Poppins"/>
              </a:rPr>
              <a:t>To solve this problem you will use a design thinking process. This is what people working in STEM, and more widely, use to create effective solutions. </a:t>
            </a:r>
          </a:p>
          <a:p>
            <a:pPr algn="l">
              <a:lnSpc>
                <a:spcPct val="100000"/>
              </a:lnSpc>
            </a:pPr>
            <a:endParaRPr lang="en-US" sz="3600" b="0" i="0" dirty="0">
              <a:latin typeface="Poppins"/>
              <a:ea typeface="Calibri"/>
              <a:cs typeface="Poppins"/>
            </a:endParaRPr>
          </a:p>
          <a:p>
            <a:pPr algn="l">
              <a:lnSpc>
                <a:spcPct val="100000"/>
              </a:lnSpc>
            </a:pPr>
            <a:endParaRPr lang="en-US" sz="3600" b="0" i="0" dirty="0">
              <a:latin typeface="Poppins"/>
              <a:ea typeface="Calibri"/>
              <a:cs typeface="Poppins"/>
            </a:endParaRPr>
          </a:p>
          <a:p>
            <a:pPr algn="l">
              <a:lnSpc>
                <a:spcPct val="100000"/>
              </a:lnSpc>
            </a:pPr>
            <a:r>
              <a:rPr lang="en-US" sz="3600" b="0" i="0" dirty="0">
                <a:latin typeface="Poppins"/>
                <a:ea typeface="Calibri"/>
                <a:cs typeface="Poppins"/>
              </a:rPr>
              <a:t>It includes the following steps:</a:t>
            </a:r>
          </a:p>
          <a:p>
            <a:endParaRPr lang="en-US" sz="3600" dirty="0"/>
          </a:p>
        </p:txBody>
      </p:sp>
      <p:sp>
        <p:nvSpPr>
          <p:cNvPr id="3" name="Text Placeholder 2">
            <a:extLst>
              <a:ext uri="{FF2B5EF4-FFF2-40B4-BE49-F238E27FC236}">
                <a16:creationId xmlns:a16="http://schemas.microsoft.com/office/drawing/2014/main" id="{9ED62F3E-802B-A9AF-B254-D0885FFA4CE2}"/>
              </a:ext>
            </a:extLst>
          </p:cNvPr>
          <p:cNvSpPr>
            <a:spLocks noGrp="1"/>
          </p:cNvSpPr>
          <p:nvPr>
            <p:ph type="body" sz="quarter" idx="15"/>
          </p:nvPr>
        </p:nvSpPr>
        <p:spPr/>
        <p:txBody>
          <a:bodyPr lIns="91440" tIns="45720" rIns="91440" bIns="45720" anchor="t"/>
          <a:lstStyle/>
          <a:p>
            <a:r>
              <a:rPr lang="en-US" sz="5400" i="0">
                <a:latin typeface="Poppins"/>
                <a:cs typeface="Poppins"/>
              </a:rPr>
              <a:t>Design thinking</a:t>
            </a:r>
            <a:endParaRPr lang="en-US" sz="5400" i="0"/>
          </a:p>
        </p:txBody>
      </p:sp>
      <p:pic>
        <p:nvPicPr>
          <p:cNvPr id="8" name="Picture 7" descr="A diagram of a process&#10;&#10;Description automatically generated">
            <a:extLst>
              <a:ext uri="{FF2B5EF4-FFF2-40B4-BE49-F238E27FC236}">
                <a16:creationId xmlns:a16="http://schemas.microsoft.com/office/drawing/2014/main" id="{9C93F127-381F-6A24-A18A-63438FFA7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94563" y="2302111"/>
            <a:ext cx="7260819" cy="7260819"/>
          </a:xfrm>
          <a:prstGeom prst="rect">
            <a:avLst/>
          </a:prstGeom>
          <a:ln w="76200">
            <a:solidFill>
              <a:srgbClr val="FEC700"/>
            </a:solidFill>
          </a:ln>
        </p:spPr>
      </p:pic>
    </p:spTree>
    <p:extLst>
      <p:ext uri="{BB962C8B-B14F-4D97-AF65-F5344CB8AC3E}">
        <p14:creationId xmlns:p14="http://schemas.microsoft.com/office/powerpoint/2010/main" val="2030535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733C1CC-F18B-8928-C7B9-2CA09EC148EB}"/>
              </a:ext>
            </a:extLst>
          </p:cNvPr>
          <p:cNvSpPr>
            <a:spLocks noGrp="1"/>
          </p:cNvSpPr>
          <p:nvPr>
            <p:ph type="body" sz="quarter" idx="15"/>
          </p:nvPr>
        </p:nvSpPr>
        <p:spPr>
          <a:xfrm>
            <a:off x="711793" y="480317"/>
            <a:ext cx="18559187" cy="891283"/>
          </a:xfrm>
        </p:spPr>
        <p:txBody>
          <a:bodyPr lIns="91440" tIns="45720" rIns="91440" bIns="45720" anchor="t"/>
          <a:lstStyle/>
          <a:p>
            <a:r>
              <a:rPr lang="en-US" sz="4800" dirty="0"/>
              <a:t>BUILT FOR ALL: HEALTHY AND GREEN</a:t>
            </a:r>
            <a:endParaRPr lang="en-GB" dirty="0"/>
          </a:p>
        </p:txBody>
      </p:sp>
      <p:sp>
        <p:nvSpPr>
          <p:cNvPr id="4" name="Text Placeholder 1">
            <a:extLst>
              <a:ext uri="{FF2B5EF4-FFF2-40B4-BE49-F238E27FC236}">
                <a16:creationId xmlns:a16="http://schemas.microsoft.com/office/drawing/2014/main" id="{678832C3-8B17-BDD1-260A-5BAF768F6B10}"/>
              </a:ext>
            </a:extLst>
          </p:cNvPr>
          <p:cNvSpPr>
            <a:spLocks noGrp="1"/>
          </p:cNvSpPr>
          <p:nvPr>
            <p:ph type="body" sz="quarter" idx="11"/>
          </p:nvPr>
        </p:nvSpPr>
        <p:spPr>
          <a:xfrm>
            <a:off x="711793" y="2581421"/>
            <a:ext cx="19024319" cy="6156325"/>
          </a:xfrm>
        </p:spPr>
        <p:txBody>
          <a:bodyPr lIns="91440" tIns="45720" rIns="91440" bIns="45720" anchor="t"/>
          <a:lstStyle/>
          <a:p>
            <a:pPr>
              <a:buClr>
                <a:srgbClr val="FEC759"/>
              </a:buClr>
              <a:buSzPct val="110000"/>
            </a:pPr>
            <a:r>
              <a:rPr lang="en-US" sz="4000" i="0" dirty="0">
                <a:solidFill>
                  <a:srgbClr val="002060"/>
                </a:solidFill>
                <a:latin typeface="Poppins"/>
                <a:cs typeface="Poppins"/>
              </a:rPr>
              <a:t>Project concept: define your problem</a:t>
            </a:r>
          </a:p>
          <a:p>
            <a:pPr>
              <a:buClr>
                <a:srgbClr val="FEC759"/>
              </a:buClr>
              <a:buSzPct val="110000"/>
            </a:pPr>
            <a:r>
              <a:rPr lang="en-US" sz="3200" i="0" dirty="0">
                <a:solidFill>
                  <a:srgbClr val="26213F"/>
                </a:solidFill>
                <a:latin typeface="Poppins"/>
                <a:cs typeface="Poppins"/>
              </a:rPr>
              <a:t>It is important to be clear on what problem your solution will solve and spend time on this. Why?</a:t>
            </a:r>
          </a:p>
          <a:p>
            <a:pPr>
              <a:buClr>
                <a:srgbClr val="FEC759"/>
              </a:buClr>
              <a:buSzPct val="110000"/>
            </a:pPr>
            <a:r>
              <a:rPr lang="en-US" sz="3200" i="0" dirty="0">
                <a:solidFill>
                  <a:srgbClr val="26213F"/>
                </a:solidFill>
                <a:latin typeface="Poppins"/>
                <a:cs typeface="Poppins"/>
              </a:rPr>
              <a:t>The outcome is to </a:t>
            </a:r>
            <a:r>
              <a:rPr lang="en-US" sz="3200" i="0" u="sng" dirty="0">
                <a:solidFill>
                  <a:srgbClr val="26213F"/>
                </a:solidFill>
                <a:latin typeface="Poppins"/>
                <a:cs typeface="Poppins"/>
              </a:rPr>
              <a:t>create a problem statement.</a:t>
            </a:r>
          </a:p>
          <a:p>
            <a:pPr>
              <a:buClr>
                <a:srgbClr val="FEC759"/>
              </a:buClr>
              <a:buSzPct val="110000"/>
            </a:pPr>
            <a:r>
              <a:rPr lang="en-US" sz="3200" i="0" dirty="0">
                <a:solidFill>
                  <a:srgbClr val="26213F"/>
                </a:solidFill>
                <a:latin typeface="Poppins"/>
                <a:cs typeface="Poppins"/>
              </a:rPr>
              <a:t> - You will have three steps to follow to create this.</a:t>
            </a:r>
          </a:p>
          <a:p>
            <a:pPr>
              <a:buClr>
                <a:srgbClr val="FEC759"/>
              </a:buClr>
              <a:buSzPct val="110000"/>
            </a:pPr>
            <a:r>
              <a:rPr lang="en-US" sz="3200" i="0" dirty="0">
                <a:solidFill>
                  <a:srgbClr val="26213F"/>
                </a:solidFill>
                <a:latin typeface="Poppins"/>
                <a:cs typeface="Poppins"/>
              </a:rPr>
              <a:t>- Through creating this you will develop the following skills that STEM jobs value : </a:t>
            </a:r>
            <a:endParaRPr lang="en-US" sz="4100" i="0" dirty="0">
              <a:solidFill>
                <a:srgbClr val="26213F"/>
              </a:solidFill>
            </a:endParaRPr>
          </a:p>
          <a:p>
            <a:pPr marL="914400" lvl="1" indent="-457200">
              <a:buClr>
                <a:srgbClr val="FEC759"/>
              </a:buClr>
              <a:buSzPct val="110000"/>
              <a:buFontTx/>
              <a:buChar char="-"/>
            </a:pPr>
            <a:r>
              <a:rPr lang="en-US" sz="3200" dirty="0">
                <a:solidFill>
                  <a:srgbClr val="26213F"/>
                </a:solidFill>
                <a:latin typeface="Poppins"/>
                <a:cs typeface="Poppins"/>
              </a:rPr>
              <a:t>Investigative thinking skills </a:t>
            </a:r>
            <a:endParaRPr lang="en-US" sz="3200" dirty="0">
              <a:solidFill>
                <a:srgbClr val="26213F"/>
              </a:solidFill>
            </a:endParaRPr>
          </a:p>
          <a:p>
            <a:pPr marL="914400" lvl="1" indent="-457200">
              <a:buClr>
                <a:srgbClr val="FEC759"/>
              </a:buClr>
              <a:buSzPct val="110000"/>
              <a:buFontTx/>
              <a:buChar char="-"/>
            </a:pPr>
            <a:r>
              <a:rPr lang="en-US" sz="3200" dirty="0">
                <a:solidFill>
                  <a:srgbClr val="26213F"/>
                </a:solidFill>
                <a:latin typeface="Poppins"/>
                <a:cs typeface="Poppins"/>
              </a:rPr>
              <a:t>Critical analysis skills</a:t>
            </a:r>
          </a:p>
          <a:p>
            <a:pPr marL="914400" lvl="1" indent="-457200">
              <a:buClr>
                <a:srgbClr val="FEC759"/>
              </a:buClr>
              <a:buSzPct val="110000"/>
              <a:buFontTx/>
              <a:buChar char="-"/>
            </a:pPr>
            <a:r>
              <a:rPr lang="en-US" sz="3200" dirty="0">
                <a:solidFill>
                  <a:srgbClr val="26213F"/>
                </a:solidFill>
                <a:latin typeface="Poppins"/>
                <a:cs typeface="Poppins"/>
              </a:rPr>
              <a:t>Communication of ideas</a:t>
            </a:r>
          </a:p>
        </p:txBody>
      </p:sp>
    </p:spTree>
    <p:extLst>
      <p:ext uri="{BB962C8B-B14F-4D97-AF65-F5344CB8AC3E}">
        <p14:creationId xmlns:p14="http://schemas.microsoft.com/office/powerpoint/2010/main" val="2255606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BE17E9-C897-9BB5-A021-615614992CDD}"/>
              </a:ext>
            </a:extLst>
          </p:cNvPr>
          <p:cNvSpPr>
            <a:spLocks noGrp="1"/>
          </p:cNvSpPr>
          <p:nvPr>
            <p:ph type="body" sz="quarter" idx="11"/>
          </p:nvPr>
        </p:nvSpPr>
        <p:spPr>
          <a:xfrm>
            <a:off x="419593" y="1915949"/>
            <a:ext cx="13119959" cy="7202217"/>
          </a:xfrm>
        </p:spPr>
        <p:txBody>
          <a:bodyPr lIns="91440" tIns="45720" rIns="91440" bIns="45720" anchor="t"/>
          <a:lstStyle/>
          <a:p>
            <a:pPr>
              <a:buClr>
                <a:srgbClr val="FEC759"/>
              </a:buClr>
              <a:buSzPct val="110000"/>
            </a:pPr>
            <a:r>
              <a:rPr lang="en-US" sz="4000" i="0" dirty="0">
                <a:solidFill>
                  <a:srgbClr val="FFC000"/>
                </a:solidFill>
                <a:latin typeface="Poppins"/>
                <a:cs typeface="Poppins"/>
              </a:rPr>
              <a:t>Project concept – define your problem</a:t>
            </a:r>
          </a:p>
          <a:p>
            <a:pPr>
              <a:buClr>
                <a:srgbClr val="FEC759"/>
              </a:buClr>
              <a:buSzPct val="110000"/>
            </a:pPr>
            <a:r>
              <a:rPr lang="en-US" sz="4000" i="0" dirty="0">
                <a:solidFill>
                  <a:srgbClr val="FFC000"/>
                </a:solidFill>
                <a:latin typeface="Poppins"/>
                <a:cs typeface="Poppins"/>
              </a:rPr>
              <a:t>Step 1: </a:t>
            </a:r>
            <a:r>
              <a:rPr lang="en-US" sz="3600" i="0" dirty="0">
                <a:latin typeface="Poppins"/>
                <a:cs typeface="Poppins"/>
              </a:rPr>
              <a:t>Decide on the problem you will solve</a:t>
            </a:r>
          </a:p>
          <a:p>
            <a:pPr marL="571500" indent="-571500">
              <a:buClr>
                <a:srgbClr val="FEC759"/>
              </a:buClr>
              <a:buSzPct val="110000"/>
              <a:buFont typeface="Arial" panose="020B0604020202020204" pitchFamily="34" charset="0"/>
              <a:buChar char="•"/>
            </a:pPr>
            <a:r>
              <a:rPr lang="en-US" sz="3600" i="0" dirty="0">
                <a:solidFill>
                  <a:schemeClr val="bg1"/>
                </a:solidFill>
                <a:latin typeface="Poppins"/>
                <a:cs typeface="Poppins"/>
              </a:rPr>
              <a:t>How can  we create healthy places for everyone to live, work and play in, that don’t cost the earth?</a:t>
            </a:r>
          </a:p>
          <a:p>
            <a:pPr marL="571500" indent="-571500">
              <a:buClr>
                <a:srgbClr val="FEC759"/>
              </a:buClr>
              <a:buSzPct val="110000"/>
              <a:buFont typeface="Arial" panose="020B0604020202020204" pitchFamily="34" charset="0"/>
              <a:buChar char="•"/>
            </a:pPr>
            <a:r>
              <a:rPr lang="en-US" sz="3600" i="0" dirty="0">
                <a:solidFill>
                  <a:schemeClr val="bg1"/>
                </a:solidFill>
                <a:latin typeface="Poppins"/>
                <a:cs typeface="Poppins"/>
              </a:rPr>
              <a:t>What problems can you see here? </a:t>
            </a:r>
          </a:p>
          <a:p>
            <a:pPr marL="571500" indent="-571500">
              <a:buClr>
                <a:srgbClr val="FEC759"/>
              </a:buClr>
              <a:buSzPct val="110000"/>
              <a:buFont typeface="Arial" panose="020B0604020202020204" pitchFamily="34" charset="0"/>
              <a:buChar char="•"/>
            </a:pPr>
            <a:r>
              <a:rPr lang="en-US" sz="3600" i="0" dirty="0">
                <a:solidFill>
                  <a:schemeClr val="bg1"/>
                </a:solidFill>
                <a:latin typeface="Poppins"/>
                <a:cs typeface="Poppins"/>
              </a:rPr>
              <a:t>Which problem will you tackle?</a:t>
            </a:r>
          </a:p>
          <a:p>
            <a:endParaRPr lang="en-GB" dirty="0"/>
          </a:p>
        </p:txBody>
      </p:sp>
      <p:sp>
        <p:nvSpPr>
          <p:cNvPr id="3" name="Text Placeholder 2">
            <a:extLst>
              <a:ext uri="{FF2B5EF4-FFF2-40B4-BE49-F238E27FC236}">
                <a16:creationId xmlns:a16="http://schemas.microsoft.com/office/drawing/2014/main" id="{07C366B2-5F6E-E689-0791-F18785443C1C}"/>
              </a:ext>
            </a:extLst>
          </p:cNvPr>
          <p:cNvSpPr>
            <a:spLocks noGrp="1"/>
          </p:cNvSpPr>
          <p:nvPr>
            <p:ph type="body" sz="quarter" idx="15"/>
          </p:nvPr>
        </p:nvSpPr>
        <p:spPr>
          <a:xfrm>
            <a:off x="715962" y="485404"/>
            <a:ext cx="11559858" cy="1430545"/>
          </a:xfrm>
        </p:spPr>
        <p:txBody>
          <a:bodyPr lIns="91440" tIns="45720" rIns="91440" bIns="45720" anchor="t"/>
          <a:lstStyle/>
          <a:p>
            <a:r>
              <a:rPr lang="en-US" sz="4800" dirty="0"/>
              <a:t>BUILT FOR ALL: HEALTHY AND GREEN</a:t>
            </a:r>
            <a:endParaRPr lang="en-GB" dirty="0"/>
          </a:p>
        </p:txBody>
      </p:sp>
      <p:pic>
        <p:nvPicPr>
          <p:cNvPr id="4" name="Picture 3">
            <a:hlinkClick r:id="rId3"/>
            <a:extLst>
              <a:ext uri="{FF2B5EF4-FFF2-40B4-BE49-F238E27FC236}">
                <a16:creationId xmlns:a16="http://schemas.microsoft.com/office/drawing/2014/main" id="{0D5CAACF-8633-5B1B-9CD9-A54A5FEE4566}"/>
              </a:ext>
            </a:extLst>
          </p:cNvPr>
          <p:cNvPicPr>
            <a:picLocks noChangeAspect="1"/>
          </p:cNvPicPr>
          <p:nvPr/>
        </p:nvPicPr>
        <p:blipFill>
          <a:blip r:embed="rId4"/>
          <a:srcRect l="15087" t="8083" r="9260" b="22854"/>
          <a:stretch>
            <a:fillRect/>
          </a:stretch>
        </p:blipFill>
        <p:spPr>
          <a:xfrm>
            <a:off x="13835921" y="485404"/>
            <a:ext cx="4886787" cy="4461076"/>
          </a:xfrm>
          <a:prstGeom prst="rect">
            <a:avLst/>
          </a:prstGeom>
        </p:spPr>
      </p:pic>
      <p:pic>
        <p:nvPicPr>
          <p:cNvPr id="5" name="Picture 4">
            <a:hlinkClick r:id="rId5"/>
            <a:extLst>
              <a:ext uri="{FF2B5EF4-FFF2-40B4-BE49-F238E27FC236}">
                <a16:creationId xmlns:a16="http://schemas.microsoft.com/office/drawing/2014/main" id="{361A8D25-CD9F-E3B8-66CC-E768E1F208A2}"/>
              </a:ext>
            </a:extLst>
          </p:cNvPr>
          <p:cNvPicPr>
            <a:picLocks noChangeAspect="1"/>
          </p:cNvPicPr>
          <p:nvPr/>
        </p:nvPicPr>
        <p:blipFill>
          <a:blip r:embed="rId6"/>
          <a:srcRect l="3601" t="9082" r="6531" b="25612"/>
          <a:stretch>
            <a:fillRect/>
          </a:stretch>
        </p:blipFill>
        <p:spPr>
          <a:xfrm>
            <a:off x="1709936" y="8160447"/>
            <a:ext cx="8138160" cy="2465907"/>
          </a:xfrm>
          <a:prstGeom prst="rect">
            <a:avLst/>
          </a:prstGeom>
        </p:spPr>
      </p:pic>
      <p:pic>
        <p:nvPicPr>
          <p:cNvPr id="9" name="Picture 8">
            <a:hlinkClick r:id="rId7"/>
            <a:extLst>
              <a:ext uri="{FF2B5EF4-FFF2-40B4-BE49-F238E27FC236}">
                <a16:creationId xmlns:a16="http://schemas.microsoft.com/office/drawing/2014/main" id="{7290BD2A-065C-27A7-66FE-BC55A578FE0D}"/>
              </a:ext>
            </a:extLst>
          </p:cNvPr>
          <p:cNvPicPr>
            <a:picLocks noChangeAspect="1"/>
          </p:cNvPicPr>
          <p:nvPr/>
        </p:nvPicPr>
        <p:blipFill>
          <a:blip r:embed="rId8"/>
          <a:stretch>
            <a:fillRect/>
          </a:stretch>
        </p:blipFill>
        <p:spPr>
          <a:xfrm>
            <a:off x="11119445" y="5075729"/>
            <a:ext cx="7875108" cy="5550625"/>
          </a:xfrm>
          <a:prstGeom prst="rect">
            <a:avLst/>
          </a:prstGeom>
        </p:spPr>
      </p:pic>
    </p:spTree>
    <p:extLst>
      <p:ext uri="{BB962C8B-B14F-4D97-AF65-F5344CB8AC3E}">
        <p14:creationId xmlns:p14="http://schemas.microsoft.com/office/powerpoint/2010/main" val="3219010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BE17E9-C897-9BB5-A021-615614992CDD}"/>
              </a:ext>
            </a:extLst>
          </p:cNvPr>
          <p:cNvSpPr>
            <a:spLocks noGrp="1"/>
          </p:cNvSpPr>
          <p:nvPr>
            <p:ph type="body" sz="quarter" idx="11"/>
          </p:nvPr>
        </p:nvSpPr>
        <p:spPr>
          <a:xfrm>
            <a:off x="479948" y="2539047"/>
            <a:ext cx="19159325" cy="7202217"/>
          </a:xfrm>
        </p:spPr>
        <p:txBody>
          <a:bodyPr lIns="91440" tIns="45720" rIns="91440" bIns="45720" anchor="t"/>
          <a:lstStyle/>
          <a:p>
            <a:pPr>
              <a:buClr>
                <a:srgbClr val="FEC759"/>
              </a:buClr>
              <a:buSzPct val="110000"/>
            </a:pPr>
            <a:r>
              <a:rPr lang="en-US" sz="4000" i="0" dirty="0">
                <a:solidFill>
                  <a:srgbClr val="FFC000"/>
                </a:solidFill>
                <a:latin typeface="Poppins"/>
                <a:cs typeface="Poppins"/>
              </a:rPr>
              <a:t>Project concept – define your problem</a:t>
            </a:r>
          </a:p>
          <a:p>
            <a:pPr>
              <a:buClr>
                <a:srgbClr val="FEC759"/>
              </a:buClr>
              <a:buSzPct val="110000"/>
            </a:pPr>
            <a:r>
              <a:rPr lang="en-US" sz="3600" i="0" dirty="0">
                <a:latin typeface="Poppins"/>
                <a:cs typeface="Poppins"/>
              </a:rPr>
              <a:t>Step 2: focus your problem</a:t>
            </a:r>
          </a:p>
          <a:p>
            <a:pPr marL="571500" indent="-571500">
              <a:buClr>
                <a:srgbClr val="FEC759"/>
              </a:buClr>
              <a:buSzPct val="110000"/>
              <a:buFont typeface="Arial" panose="020B0604020202020204" pitchFamily="34" charset="0"/>
              <a:buChar char="•"/>
            </a:pPr>
            <a:r>
              <a:rPr lang="en-US" sz="3600" i="0" dirty="0">
                <a:solidFill>
                  <a:schemeClr val="bg1"/>
                </a:solidFill>
                <a:latin typeface="Poppins"/>
                <a:cs typeface="Poppins"/>
              </a:rPr>
              <a:t>Why is this important? What is the core problem at the heart of the issue? </a:t>
            </a:r>
          </a:p>
          <a:p>
            <a:pPr marL="571500" indent="-571500">
              <a:buClr>
                <a:srgbClr val="FEC759"/>
              </a:buClr>
              <a:buSzPct val="110000"/>
              <a:buFont typeface="Arial" panose="020B0604020202020204" pitchFamily="34" charset="0"/>
              <a:buChar char="•"/>
            </a:pPr>
            <a:r>
              <a:rPr lang="en-US" sz="3600" i="0" dirty="0">
                <a:solidFill>
                  <a:schemeClr val="bg1"/>
                </a:solidFill>
                <a:latin typeface="Poppins"/>
                <a:cs typeface="Poppins"/>
              </a:rPr>
              <a:t>What are the particular issues? Where does it happen? Who does it impact?</a:t>
            </a:r>
          </a:p>
          <a:p>
            <a:endParaRPr lang="en-GB" dirty="0"/>
          </a:p>
        </p:txBody>
      </p:sp>
      <p:sp>
        <p:nvSpPr>
          <p:cNvPr id="3" name="Text Placeholder 2">
            <a:extLst>
              <a:ext uri="{FF2B5EF4-FFF2-40B4-BE49-F238E27FC236}">
                <a16:creationId xmlns:a16="http://schemas.microsoft.com/office/drawing/2014/main" id="{07C366B2-5F6E-E689-0791-F18785443C1C}"/>
              </a:ext>
            </a:extLst>
          </p:cNvPr>
          <p:cNvSpPr>
            <a:spLocks noGrp="1"/>
          </p:cNvSpPr>
          <p:nvPr>
            <p:ph type="body" sz="quarter" idx="15"/>
          </p:nvPr>
        </p:nvSpPr>
        <p:spPr>
          <a:xfrm>
            <a:off x="715962" y="681890"/>
            <a:ext cx="18923311" cy="886196"/>
          </a:xfrm>
        </p:spPr>
        <p:txBody>
          <a:bodyPr lIns="91440" tIns="45720" rIns="91440" bIns="45720" anchor="t"/>
          <a:lstStyle/>
          <a:p>
            <a:r>
              <a:rPr lang="en-US" sz="4800" dirty="0"/>
              <a:t>BUILT FOR ALL: HEALTHY AND GREEN</a:t>
            </a:r>
            <a:endParaRPr lang="en-GB" dirty="0"/>
          </a:p>
          <a:p>
            <a:endParaRPr lang="en-GB" dirty="0"/>
          </a:p>
        </p:txBody>
      </p:sp>
    </p:spTree>
    <p:extLst>
      <p:ext uri="{BB962C8B-B14F-4D97-AF65-F5344CB8AC3E}">
        <p14:creationId xmlns:p14="http://schemas.microsoft.com/office/powerpoint/2010/main" val="446890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BE17E9-C897-9BB5-A021-615614992CDD}"/>
              </a:ext>
            </a:extLst>
          </p:cNvPr>
          <p:cNvSpPr>
            <a:spLocks noGrp="1"/>
          </p:cNvSpPr>
          <p:nvPr>
            <p:ph type="body" sz="quarter" idx="11"/>
          </p:nvPr>
        </p:nvSpPr>
        <p:spPr>
          <a:xfrm>
            <a:off x="479948" y="2197045"/>
            <a:ext cx="19159325" cy="7202217"/>
          </a:xfrm>
        </p:spPr>
        <p:txBody>
          <a:bodyPr lIns="91440" tIns="45720" rIns="91440" bIns="45720" anchor="t"/>
          <a:lstStyle/>
          <a:p>
            <a:pPr>
              <a:buClr>
                <a:srgbClr val="FEC759"/>
              </a:buClr>
              <a:buSzPct val="110000"/>
            </a:pPr>
            <a:r>
              <a:rPr lang="en-US" sz="4000" i="0" dirty="0">
                <a:solidFill>
                  <a:srgbClr val="FFC000"/>
                </a:solidFill>
                <a:latin typeface="Poppins"/>
                <a:cs typeface="Poppins"/>
              </a:rPr>
              <a:t>Project concept – define your problem</a:t>
            </a:r>
          </a:p>
          <a:p>
            <a:pPr>
              <a:buClr>
                <a:srgbClr val="FEC759"/>
              </a:buClr>
              <a:buSzPct val="110000"/>
            </a:pPr>
            <a:r>
              <a:rPr lang="en-US" sz="3600" i="0" dirty="0">
                <a:latin typeface="Poppins"/>
                <a:cs typeface="Poppins"/>
              </a:rPr>
              <a:t>Step 3: Create your problem statement, which describes the problem you will solve.</a:t>
            </a:r>
          </a:p>
          <a:p>
            <a:pPr>
              <a:buClr>
                <a:srgbClr val="FEC759"/>
              </a:buClr>
              <a:buSzPct val="110000"/>
            </a:pPr>
            <a:endParaRPr lang="en-US" sz="3600" i="0" dirty="0">
              <a:solidFill>
                <a:schemeClr val="bg1"/>
              </a:solidFill>
              <a:latin typeface="Poppins"/>
              <a:cs typeface="Poppins"/>
            </a:endParaRPr>
          </a:p>
          <a:p>
            <a:pPr>
              <a:buClr>
                <a:srgbClr val="FEC759"/>
              </a:buClr>
              <a:buSzPct val="110000"/>
            </a:pPr>
            <a:r>
              <a:rPr lang="en-US" sz="3600" i="0" dirty="0">
                <a:solidFill>
                  <a:schemeClr val="bg1"/>
                </a:solidFill>
                <a:latin typeface="Poppins"/>
                <a:cs typeface="Poppins"/>
              </a:rPr>
              <a:t>Use the following three W’s to create it:</a:t>
            </a:r>
          </a:p>
          <a:p>
            <a:pPr marL="571500" indent="-571500">
              <a:buClr>
                <a:srgbClr val="FEC759"/>
              </a:buClr>
              <a:buSzPct val="110000"/>
              <a:buFont typeface="Arial" panose="020B0604020202020204" pitchFamily="34" charset="0"/>
              <a:buChar char="•"/>
            </a:pPr>
            <a:r>
              <a:rPr lang="en-US" sz="3600" i="0" dirty="0">
                <a:solidFill>
                  <a:schemeClr val="accent1"/>
                </a:solidFill>
                <a:latin typeface="Poppins"/>
                <a:cs typeface="Poppins"/>
              </a:rPr>
              <a:t>WHO or WHAT is facing your problem? </a:t>
            </a:r>
          </a:p>
          <a:p>
            <a:pPr marL="571500" indent="-571500">
              <a:buClr>
                <a:srgbClr val="FEC759"/>
              </a:buClr>
              <a:buSzPct val="110000"/>
              <a:buFont typeface="Arial" panose="020B0604020202020204" pitchFamily="34" charset="0"/>
              <a:buChar char="•"/>
            </a:pPr>
            <a:r>
              <a:rPr lang="en-US" sz="3600" i="0" dirty="0">
                <a:solidFill>
                  <a:schemeClr val="accent4"/>
                </a:solidFill>
                <a:latin typeface="Poppins"/>
                <a:cs typeface="Poppins"/>
              </a:rPr>
              <a:t>WHAT is the problem they are facing?</a:t>
            </a:r>
          </a:p>
          <a:p>
            <a:pPr marL="571500" indent="-571500">
              <a:buClr>
                <a:srgbClr val="FEC759"/>
              </a:buClr>
              <a:buSzPct val="110000"/>
              <a:buFont typeface="Arial" panose="020B0604020202020204" pitchFamily="34" charset="0"/>
              <a:buChar char="•"/>
            </a:pPr>
            <a:r>
              <a:rPr lang="en-US" sz="3600" i="0" dirty="0">
                <a:solidFill>
                  <a:srgbClr val="C114C6"/>
                </a:solidFill>
                <a:latin typeface="Poppins"/>
                <a:cs typeface="Poppins"/>
              </a:rPr>
              <a:t>WHY should this problem be solved / WHAT will your solution do and help?</a:t>
            </a:r>
          </a:p>
          <a:p>
            <a:endParaRPr lang="en-GB" dirty="0"/>
          </a:p>
        </p:txBody>
      </p:sp>
      <p:sp>
        <p:nvSpPr>
          <p:cNvPr id="3" name="Text Placeholder 2">
            <a:extLst>
              <a:ext uri="{FF2B5EF4-FFF2-40B4-BE49-F238E27FC236}">
                <a16:creationId xmlns:a16="http://schemas.microsoft.com/office/drawing/2014/main" id="{07C366B2-5F6E-E689-0791-F18785443C1C}"/>
              </a:ext>
            </a:extLst>
          </p:cNvPr>
          <p:cNvSpPr>
            <a:spLocks noGrp="1"/>
          </p:cNvSpPr>
          <p:nvPr>
            <p:ph type="body" sz="quarter" idx="15"/>
          </p:nvPr>
        </p:nvSpPr>
        <p:spPr>
          <a:xfrm>
            <a:off x="715962" y="485404"/>
            <a:ext cx="18555018" cy="749036"/>
          </a:xfrm>
        </p:spPr>
        <p:txBody>
          <a:bodyPr lIns="91440" tIns="45720" rIns="91440" bIns="45720" anchor="t"/>
          <a:lstStyle/>
          <a:p>
            <a:r>
              <a:rPr lang="en-US" sz="4800" dirty="0"/>
              <a:t>BUILT FOR ALL: HEALTHY AND GREEN</a:t>
            </a:r>
            <a:endParaRPr lang="en-GB" dirty="0"/>
          </a:p>
        </p:txBody>
      </p:sp>
      <p:sp>
        <p:nvSpPr>
          <p:cNvPr id="7" name="TextBox 6">
            <a:extLst>
              <a:ext uri="{FF2B5EF4-FFF2-40B4-BE49-F238E27FC236}">
                <a16:creationId xmlns:a16="http://schemas.microsoft.com/office/drawing/2014/main" id="{A4E2A5F0-7A1A-DFA2-44F5-C06C6462BB82}"/>
              </a:ext>
            </a:extLst>
          </p:cNvPr>
          <p:cNvSpPr txBox="1"/>
          <p:nvPr/>
        </p:nvSpPr>
        <p:spPr>
          <a:xfrm>
            <a:off x="9837904" y="4458744"/>
            <a:ext cx="9635478" cy="2554545"/>
          </a:xfrm>
          <a:prstGeom prst="rect">
            <a:avLst/>
          </a:prstGeom>
          <a:solidFill>
            <a:schemeClr val="bg1"/>
          </a:solidFill>
          <a:ln>
            <a:solidFill>
              <a:srgbClr val="FEC700"/>
            </a:solidFill>
          </a:ln>
        </p:spPr>
        <p:txBody>
          <a:bodyPr wrap="square" lIns="91440" tIns="45720" rIns="91440" bIns="45720" rtlCol="0" anchor="t">
            <a:spAutoFit/>
          </a:bodyPr>
          <a:lstStyle/>
          <a:p>
            <a:pPr algn="ctr"/>
            <a:r>
              <a:rPr lang="en-US" sz="3200" b="1" dirty="0">
                <a:solidFill>
                  <a:schemeClr val="accent1"/>
                </a:solidFill>
                <a:latin typeface="Poppins"/>
                <a:cs typeface="Poppins"/>
              </a:rPr>
              <a:t>My grandparents </a:t>
            </a:r>
            <a:r>
              <a:rPr lang="en-US" sz="3200" b="1" dirty="0">
                <a:solidFill>
                  <a:schemeClr val="accent4"/>
                </a:solidFill>
                <a:latin typeface="Poppins"/>
                <a:cs typeface="Poppins"/>
              </a:rPr>
              <a:t>don’t put the heating on </a:t>
            </a:r>
            <a:r>
              <a:rPr lang="en-US" sz="3200" b="1" dirty="0">
                <a:latin typeface="Poppins"/>
                <a:cs typeface="Poppins"/>
              </a:rPr>
              <a:t>in the winter, because they can’t afford it. </a:t>
            </a:r>
            <a:r>
              <a:rPr lang="en-US" sz="3200" b="1" dirty="0">
                <a:solidFill>
                  <a:schemeClr val="accent5"/>
                </a:solidFill>
                <a:latin typeface="Poppins"/>
                <a:cs typeface="Poppins"/>
              </a:rPr>
              <a:t>My </a:t>
            </a:r>
            <a:r>
              <a:rPr lang="en-US" sz="3200" b="1" dirty="0">
                <a:solidFill>
                  <a:srgbClr val="C114C6"/>
                </a:solidFill>
                <a:latin typeface="Poppins"/>
                <a:cs typeface="Poppins"/>
              </a:rPr>
              <a:t>solution will make it cheaper for them to heat their home</a:t>
            </a:r>
            <a:r>
              <a:rPr lang="en-US" sz="3200" b="1" dirty="0">
                <a:latin typeface="Poppins"/>
                <a:cs typeface="Poppins"/>
              </a:rPr>
              <a:t>, so that they don’t have to live in a cold and damp space.</a:t>
            </a:r>
            <a:endParaRPr lang="en-US" dirty="0">
              <a:latin typeface="Poppins"/>
              <a:cs typeface="Poppins"/>
            </a:endParaRPr>
          </a:p>
        </p:txBody>
      </p:sp>
    </p:spTree>
    <p:extLst>
      <p:ext uri="{BB962C8B-B14F-4D97-AF65-F5344CB8AC3E}">
        <p14:creationId xmlns:p14="http://schemas.microsoft.com/office/powerpoint/2010/main" val="2676915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DEFBA6-D674-4353-6799-6099BF897843}"/>
              </a:ext>
            </a:extLst>
          </p:cNvPr>
          <p:cNvSpPr>
            <a:spLocks noGrp="1"/>
          </p:cNvSpPr>
          <p:nvPr>
            <p:ph type="body" sz="quarter" idx="11"/>
          </p:nvPr>
        </p:nvSpPr>
        <p:spPr>
          <a:xfrm>
            <a:off x="143435" y="2567254"/>
            <a:ext cx="19758211" cy="6155532"/>
          </a:xfrm>
        </p:spPr>
        <p:txBody>
          <a:bodyPr lIns="91440" tIns="45720" rIns="91440" bIns="45720" anchor="t"/>
          <a:lstStyle/>
          <a:p>
            <a:pPr>
              <a:buClr>
                <a:srgbClr val="FEC759"/>
              </a:buClr>
              <a:buSzPct val="110000"/>
            </a:pPr>
            <a:r>
              <a:rPr lang="en-US" sz="4400" i="0">
                <a:solidFill>
                  <a:srgbClr val="002060"/>
                </a:solidFill>
                <a:latin typeface="Poppins"/>
                <a:cs typeface="Poppins"/>
              </a:rPr>
              <a:t>Project process – ideas, prototype, test</a:t>
            </a:r>
          </a:p>
          <a:p>
            <a:pPr>
              <a:buClr>
                <a:srgbClr val="FEC759"/>
              </a:buClr>
              <a:buSzPct val="110000"/>
            </a:pPr>
            <a:r>
              <a:rPr lang="en-US" sz="3200" b="0" i="0">
                <a:latin typeface="Poppins"/>
                <a:cs typeface="Poppins"/>
              </a:rPr>
              <a:t>The next step is to think of </a:t>
            </a:r>
            <a:r>
              <a:rPr lang="en-US" sz="3200" i="0">
                <a:latin typeface="Poppins"/>
                <a:cs typeface="Poppins"/>
              </a:rPr>
              <a:t>ideas</a:t>
            </a:r>
            <a:r>
              <a:rPr lang="en-US" sz="3200" b="0" i="0">
                <a:latin typeface="Poppins"/>
                <a:cs typeface="Poppins"/>
              </a:rPr>
              <a:t> for your potential solutions, decide on your </a:t>
            </a:r>
            <a:r>
              <a:rPr lang="en-US" sz="3200" b="0" i="0" err="1">
                <a:latin typeface="Poppins"/>
                <a:cs typeface="Poppins"/>
              </a:rPr>
              <a:t>favourite</a:t>
            </a:r>
            <a:r>
              <a:rPr lang="en-US" sz="3200" b="0" i="0">
                <a:latin typeface="Poppins"/>
                <a:cs typeface="Poppins"/>
              </a:rPr>
              <a:t>, </a:t>
            </a:r>
            <a:r>
              <a:rPr lang="en-US" sz="3200" i="0">
                <a:latin typeface="Poppins"/>
                <a:cs typeface="Poppins"/>
              </a:rPr>
              <a:t>prototype</a:t>
            </a:r>
            <a:r>
              <a:rPr lang="en-US" sz="3200" b="0" i="0">
                <a:latin typeface="Poppins"/>
                <a:cs typeface="Poppins"/>
              </a:rPr>
              <a:t> this idea, and then think of ways to </a:t>
            </a:r>
            <a:r>
              <a:rPr lang="en-US" sz="3200" i="0">
                <a:latin typeface="Poppins"/>
                <a:cs typeface="Poppins"/>
              </a:rPr>
              <a:t>test</a:t>
            </a:r>
            <a:r>
              <a:rPr lang="en-US" sz="3200" b="0" i="0">
                <a:latin typeface="Poppins"/>
                <a:cs typeface="Poppins"/>
              </a:rPr>
              <a:t> it against your problem statement.</a:t>
            </a:r>
          </a:p>
          <a:p>
            <a:pPr>
              <a:buClr>
                <a:srgbClr val="FEC759"/>
              </a:buClr>
              <a:buSzPct val="110000"/>
            </a:pPr>
            <a:r>
              <a:rPr lang="en-US" sz="3200" i="0">
                <a:solidFill>
                  <a:srgbClr val="002060"/>
                </a:solidFill>
                <a:latin typeface="Poppins"/>
                <a:cs typeface="Poppins"/>
              </a:rPr>
              <a:t>The outcome is to </a:t>
            </a:r>
            <a:r>
              <a:rPr lang="en-US" sz="3200" i="0" u="sng">
                <a:solidFill>
                  <a:srgbClr val="002060"/>
                </a:solidFill>
                <a:latin typeface="Poppins"/>
                <a:cs typeface="Poppins"/>
              </a:rPr>
              <a:t>create a solution to your problem and think of ways to test it.</a:t>
            </a:r>
            <a:endParaRPr lang="en-US" sz="3200" i="0">
              <a:solidFill>
                <a:srgbClr val="002060"/>
              </a:solidFill>
              <a:latin typeface="Poppins"/>
              <a:cs typeface="Poppins"/>
            </a:endParaRPr>
          </a:p>
          <a:p>
            <a:pPr marL="457200" indent="-457200">
              <a:buClr>
                <a:srgbClr val="FEC759"/>
              </a:buClr>
              <a:buSzPct val="110000"/>
              <a:buFontTx/>
              <a:buChar char="-"/>
            </a:pPr>
            <a:r>
              <a:rPr lang="en-US" sz="3200" i="0">
                <a:latin typeface="Poppins"/>
                <a:cs typeface="Poppins"/>
              </a:rPr>
              <a:t>Through doing this you will develop the following skills:</a:t>
            </a:r>
          </a:p>
          <a:p>
            <a:pPr marL="1028700" lvl="1" indent="-571500">
              <a:buClr>
                <a:srgbClr val="FEC759"/>
              </a:buClr>
              <a:buSzPct val="110000"/>
              <a:buFontTx/>
              <a:buChar char="-"/>
            </a:pPr>
            <a:r>
              <a:rPr lang="en-US" sz="3200">
                <a:solidFill>
                  <a:schemeClr val="bg1"/>
                </a:solidFill>
                <a:latin typeface="Poppins"/>
                <a:cs typeface="Poppins"/>
              </a:rPr>
              <a:t>Research and communication skills</a:t>
            </a:r>
          </a:p>
          <a:p>
            <a:pPr marL="1028700" lvl="1" indent="-571500">
              <a:buClr>
                <a:srgbClr val="FEC759"/>
              </a:buClr>
              <a:buSzPct val="110000"/>
              <a:buFontTx/>
              <a:buChar char="-"/>
            </a:pPr>
            <a:r>
              <a:rPr lang="en-US" sz="3200">
                <a:solidFill>
                  <a:schemeClr val="bg1"/>
                </a:solidFill>
                <a:latin typeface="Poppins"/>
                <a:cs typeface="Poppins"/>
              </a:rPr>
              <a:t>Creative and logical thinking</a:t>
            </a:r>
          </a:p>
          <a:p>
            <a:pPr marL="1028700" lvl="1" indent="-571500">
              <a:buClr>
                <a:srgbClr val="FEC759"/>
              </a:buClr>
              <a:buSzPct val="110000"/>
              <a:buFontTx/>
              <a:buChar char="-"/>
            </a:pPr>
            <a:r>
              <a:rPr lang="en-US" sz="3200">
                <a:solidFill>
                  <a:schemeClr val="bg1"/>
                </a:solidFill>
                <a:latin typeface="Poppins"/>
                <a:cs typeface="Poppins"/>
              </a:rPr>
              <a:t>Decision Making</a:t>
            </a:r>
          </a:p>
          <a:p>
            <a:endParaRPr lang="en-GB" i="0"/>
          </a:p>
        </p:txBody>
      </p:sp>
      <p:sp>
        <p:nvSpPr>
          <p:cNvPr id="3" name="Text Placeholder 2">
            <a:extLst>
              <a:ext uri="{FF2B5EF4-FFF2-40B4-BE49-F238E27FC236}">
                <a16:creationId xmlns:a16="http://schemas.microsoft.com/office/drawing/2014/main" id="{355FDA88-6D26-BA59-E613-0A6B19608E7A}"/>
              </a:ext>
            </a:extLst>
          </p:cNvPr>
          <p:cNvSpPr>
            <a:spLocks noGrp="1"/>
          </p:cNvSpPr>
          <p:nvPr>
            <p:ph type="body" sz="quarter" idx="15"/>
          </p:nvPr>
        </p:nvSpPr>
        <p:spPr>
          <a:xfrm>
            <a:off x="554518" y="426529"/>
            <a:ext cx="18922202" cy="693612"/>
          </a:xfrm>
        </p:spPr>
        <p:txBody>
          <a:bodyPr lIns="91440" tIns="45720" rIns="91440" bIns="45720" anchor="t"/>
          <a:lstStyle/>
          <a:p>
            <a:r>
              <a:rPr lang="en-US" sz="4800" dirty="0"/>
              <a:t>BUILT FOR ALL: HEALTHY AND GREEN</a:t>
            </a:r>
            <a:endParaRPr lang="en-GB" dirty="0"/>
          </a:p>
          <a:p>
            <a:endParaRPr lang="en-GB" dirty="0"/>
          </a:p>
        </p:txBody>
      </p:sp>
    </p:spTree>
    <p:extLst>
      <p:ext uri="{BB962C8B-B14F-4D97-AF65-F5344CB8AC3E}">
        <p14:creationId xmlns:p14="http://schemas.microsoft.com/office/powerpoint/2010/main" val="2750823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090AC6-96D2-D8C9-1007-FC404B12B628}"/>
              </a:ext>
            </a:extLst>
          </p:cNvPr>
          <p:cNvSpPr>
            <a:spLocks noGrp="1"/>
          </p:cNvSpPr>
          <p:nvPr>
            <p:ph type="body" sz="quarter" idx="11"/>
          </p:nvPr>
        </p:nvSpPr>
        <p:spPr>
          <a:xfrm>
            <a:off x="571500" y="2583582"/>
            <a:ext cx="19875499" cy="7202217"/>
          </a:xfrm>
        </p:spPr>
        <p:txBody>
          <a:bodyPr lIns="91440" tIns="45720" rIns="91440" bIns="45720" anchor="t"/>
          <a:lstStyle/>
          <a:p>
            <a:r>
              <a:rPr lang="en-US" sz="4400" i="0" dirty="0">
                <a:latin typeface="Poppins"/>
                <a:cs typeface="Poppins"/>
              </a:rPr>
              <a:t>Project process – ideas</a:t>
            </a:r>
          </a:p>
          <a:p>
            <a:r>
              <a:rPr lang="en-GB" sz="3200" i="0" dirty="0">
                <a:solidFill>
                  <a:srgbClr val="FFC000"/>
                </a:solidFill>
                <a:latin typeface="Poppins"/>
                <a:cs typeface="Poppins"/>
              </a:rPr>
              <a:t>Think of an interesting, and creative solution to your problem.</a:t>
            </a:r>
          </a:p>
          <a:p>
            <a:r>
              <a:rPr lang="en-GB" sz="3200" i="0" dirty="0">
                <a:solidFill>
                  <a:srgbClr val="FFC000"/>
                </a:solidFill>
                <a:latin typeface="Poppins"/>
                <a:cs typeface="Poppins"/>
              </a:rPr>
              <a:t>Step 1: Research what is out there already. </a:t>
            </a:r>
            <a:r>
              <a:rPr lang="en-GB" sz="3200" i="0" dirty="0">
                <a:solidFill>
                  <a:schemeClr val="bg1"/>
                </a:solidFill>
                <a:latin typeface="Poppins"/>
                <a:cs typeface="Poppins"/>
              </a:rPr>
              <a:t>This will also give you inspiration for your solution. </a:t>
            </a:r>
            <a:endParaRPr lang="en-GB" sz="3200" i="0" dirty="0">
              <a:solidFill>
                <a:schemeClr val="bg1"/>
              </a:solidFill>
            </a:endParaRPr>
          </a:p>
          <a:p>
            <a:r>
              <a:rPr lang="en-GB" sz="3200" i="0" dirty="0">
                <a:latin typeface="Poppins"/>
                <a:cs typeface="Poppins"/>
              </a:rPr>
              <a:t>Step 2: Think of at least five new ideas for your solution. </a:t>
            </a:r>
            <a:endParaRPr lang="en-GB" sz="3200" i="0" dirty="0"/>
          </a:p>
          <a:p>
            <a:pPr>
              <a:lnSpc>
                <a:spcPct val="100000"/>
              </a:lnSpc>
            </a:pPr>
            <a:r>
              <a:rPr lang="en-GB" sz="3200" i="0" dirty="0">
                <a:solidFill>
                  <a:schemeClr val="bg1"/>
                </a:solidFill>
                <a:latin typeface="Poppins"/>
                <a:cs typeface="Poppins"/>
              </a:rPr>
              <a:t>Top tips for developing ideas to your solution:</a:t>
            </a:r>
          </a:p>
          <a:p>
            <a:pPr marL="914400" lvl="1" indent="-457200">
              <a:buFontTx/>
              <a:buChar char="-"/>
            </a:pPr>
            <a:r>
              <a:rPr lang="en-GB" sz="3200" dirty="0">
                <a:solidFill>
                  <a:schemeClr val="bg1"/>
                </a:solidFill>
                <a:latin typeface="Poppins"/>
                <a:cs typeface="Poppins"/>
              </a:rPr>
              <a:t>It’s not about perfection – don’t be judgemental.</a:t>
            </a:r>
          </a:p>
          <a:p>
            <a:pPr marL="914400" lvl="1" indent="-457200">
              <a:buFontTx/>
              <a:buChar char="-"/>
            </a:pPr>
            <a:r>
              <a:rPr lang="en-GB" sz="3200" dirty="0">
                <a:solidFill>
                  <a:schemeClr val="bg1"/>
                </a:solidFill>
                <a:latin typeface="Poppins"/>
                <a:cs typeface="Poppins"/>
              </a:rPr>
              <a:t>Warm up your brain before – then give yourself a time limit</a:t>
            </a:r>
          </a:p>
          <a:p>
            <a:pPr marL="914400" lvl="1" indent="-457200">
              <a:buFontTx/>
              <a:buChar char="-"/>
            </a:pPr>
            <a:r>
              <a:rPr lang="en-GB" sz="3200" dirty="0">
                <a:solidFill>
                  <a:schemeClr val="bg1"/>
                </a:solidFill>
                <a:latin typeface="Poppins"/>
                <a:cs typeface="Poppins"/>
              </a:rPr>
              <a:t>Write each new idea on a separate </a:t>
            </a:r>
            <a:r>
              <a:rPr lang="en-GB" sz="3200" dirty="0" err="1">
                <a:solidFill>
                  <a:schemeClr val="bg1"/>
                </a:solidFill>
                <a:latin typeface="Poppins"/>
                <a:cs typeface="Poppins"/>
              </a:rPr>
              <a:t>post-it</a:t>
            </a:r>
            <a:r>
              <a:rPr lang="en-GB" sz="3200" dirty="0">
                <a:solidFill>
                  <a:schemeClr val="bg1"/>
                </a:solidFill>
                <a:latin typeface="Poppins"/>
                <a:cs typeface="Poppins"/>
              </a:rPr>
              <a:t> to see them all</a:t>
            </a:r>
          </a:p>
          <a:p>
            <a:pPr marL="914400" lvl="1" indent="-457200">
              <a:buFontTx/>
              <a:buChar char="-"/>
            </a:pPr>
            <a:r>
              <a:rPr lang="en-GB" sz="3200" dirty="0">
                <a:solidFill>
                  <a:schemeClr val="bg1"/>
                </a:solidFill>
                <a:latin typeface="Poppins"/>
                <a:cs typeface="Poppins"/>
              </a:rPr>
              <a:t>Your idea doesn’t have to be 100% original, many ideas adapt, add to an existing idea, or merge two current ideas to create something new</a:t>
            </a:r>
          </a:p>
        </p:txBody>
      </p:sp>
      <p:sp>
        <p:nvSpPr>
          <p:cNvPr id="3" name="Text Placeholder 2">
            <a:extLst>
              <a:ext uri="{FF2B5EF4-FFF2-40B4-BE49-F238E27FC236}">
                <a16:creationId xmlns:a16="http://schemas.microsoft.com/office/drawing/2014/main" id="{C03C7A82-9748-C794-A62C-545D49D8FECB}"/>
              </a:ext>
            </a:extLst>
          </p:cNvPr>
          <p:cNvSpPr>
            <a:spLocks noGrp="1"/>
          </p:cNvSpPr>
          <p:nvPr>
            <p:ph type="body" sz="quarter" idx="15"/>
          </p:nvPr>
        </p:nvSpPr>
        <p:spPr>
          <a:xfrm>
            <a:off x="719144" y="516176"/>
            <a:ext cx="18665812" cy="738665"/>
          </a:xfrm>
        </p:spPr>
        <p:txBody>
          <a:bodyPr lIns="91440" tIns="45720" rIns="91440" bIns="45720" anchor="t"/>
          <a:lstStyle/>
          <a:p>
            <a:r>
              <a:rPr lang="en-US" sz="4800" dirty="0"/>
              <a:t>BUILT FOR ALL: HEALTHY AND GREEN</a:t>
            </a:r>
            <a:endParaRPr lang="en-GB" dirty="0"/>
          </a:p>
          <a:p>
            <a:endParaRPr lang="en-GB" dirty="0"/>
          </a:p>
        </p:txBody>
      </p:sp>
    </p:spTree>
    <p:extLst>
      <p:ext uri="{BB962C8B-B14F-4D97-AF65-F5344CB8AC3E}">
        <p14:creationId xmlns:p14="http://schemas.microsoft.com/office/powerpoint/2010/main" val="3011376933"/>
      </p:ext>
    </p:extLst>
  </p:cSld>
  <p:clrMapOvr>
    <a:masterClrMapping/>
  </p:clrMapOvr>
</p:sld>
</file>

<file path=ppt/theme/theme1.xml><?xml version="1.0" encoding="utf-8"?>
<a:theme xmlns:a="http://schemas.openxmlformats.org/drawingml/2006/main" name="Office Theme">
  <a:themeElements>
    <a:clrScheme name="Custom 1">
      <a:dk1>
        <a:srgbClr val="000A2B"/>
      </a:dk1>
      <a:lt1>
        <a:srgbClr val="FFFFFF"/>
      </a:lt1>
      <a:dk2>
        <a:srgbClr val="494949"/>
      </a:dk2>
      <a:lt2>
        <a:srgbClr val="E7E6E6"/>
      </a:lt2>
      <a:accent1>
        <a:srgbClr val="8DBF2A"/>
      </a:accent1>
      <a:accent2>
        <a:srgbClr val="4C576E"/>
      </a:accent2>
      <a:accent3>
        <a:srgbClr val="33B793"/>
      </a:accent3>
      <a:accent4>
        <a:srgbClr val="005EB8"/>
      </a:accent4>
      <a:accent5>
        <a:srgbClr val="767776"/>
      </a:accent5>
      <a:accent6>
        <a:srgbClr val="33B734"/>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befba30-5e88-4887-b2a6-d954fe54006f">
      <Terms xmlns="http://schemas.microsoft.com/office/infopath/2007/PartnerControls"/>
    </lcf76f155ced4ddcb4097134ff3c332f>
    <TaxCatchAll xmlns="1c5f394f-947a-44cf-b0b7-8f7362a3aeb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F1EAF855CF7BD4693979D8A9BA7B2FA" ma:contentTypeVersion="14" ma:contentTypeDescription="Create a new document." ma:contentTypeScope="" ma:versionID="eb3205ee8125f8d8f8682dcdb10b9530">
  <xsd:schema xmlns:xsd="http://www.w3.org/2001/XMLSchema" xmlns:xs="http://www.w3.org/2001/XMLSchema" xmlns:p="http://schemas.microsoft.com/office/2006/metadata/properties" xmlns:ns2="0befba30-5e88-4887-b2a6-d954fe54006f" xmlns:ns3="1c5f394f-947a-44cf-b0b7-8f7362a3aeb8" targetNamespace="http://schemas.microsoft.com/office/2006/metadata/properties" ma:root="true" ma:fieldsID="3660d8f14f6f1ed53ff539dc22717089" ns2:_="" ns3:_="">
    <xsd:import namespace="0befba30-5e88-4887-b2a6-d954fe54006f"/>
    <xsd:import namespace="1c5f394f-947a-44cf-b0b7-8f7362a3aeb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efba30-5e88-4887-b2a6-d954fe5400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8243dfa-4154-4670-946c-2a8ca41de34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c5f394f-947a-44cf-b0b7-8f7362a3aeb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403119dd-3c40-4b1b-a889-5a6aa143bfbb}" ma:internalName="TaxCatchAll" ma:showField="CatchAllData" ma:web="1c5f394f-947a-44cf-b0b7-8f7362a3aeb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BBD9E8-E8FC-4FBA-9D3F-55BD815351CA}">
  <ds:schemaRefs>
    <ds:schemaRef ds:uri="fc82e50e-2fce-41ec-ac57-d8198dff1c42"/>
    <ds:schemaRef ds:uri="fc908b23-5cea-42c0-8877-75876beef8e1"/>
    <ds:schemaRef ds:uri="http://schemas.microsoft.com/office/2006/metadata/properties"/>
    <ds:schemaRef ds:uri="http://schemas.microsoft.com/office/infopath/2007/PartnerControls"/>
    <ds:schemaRef ds:uri="0befba30-5e88-4887-b2a6-d954fe54006f"/>
    <ds:schemaRef ds:uri="1c5f394f-947a-44cf-b0b7-8f7362a3aeb8"/>
  </ds:schemaRefs>
</ds:datastoreItem>
</file>

<file path=customXml/itemProps2.xml><?xml version="1.0" encoding="utf-8"?>
<ds:datastoreItem xmlns:ds="http://schemas.openxmlformats.org/officeDocument/2006/customXml" ds:itemID="{020013EB-18AE-41BE-B797-98E0B7FB5BB1}">
  <ds:schemaRefs>
    <ds:schemaRef ds:uri="http://schemas.microsoft.com/sharepoint/v3/contenttype/forms"/>
  </ds:schemaRefs>
</ds:datastoreItem>
</file>

<file path=customXml/itemProps3.xml><?xml version="1.0" encoding="utf-8"?>
<ds:datastoreItem xmlns:ds="http://schemas.openxmlformats.org/officeDocument/2006/customXml" ds:itemID="{AAEC1E32-C561-4736-B7C9-60804E29C5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efba30-5e88-4887-b2a6-d954fe54006f"/>
    <ds:schemaRef ds:uri="1c5f394f-947a-44cf-b0b7-8f7362a3ae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618</TotalTime>
  <Words>5831</Words>
  <Application>Microsoft Office PowerPoint</Application>
  <PresentationFormat>Custom</PresentationFormat>
  <Paragraphs>241</Paragraphs>
  <Slides>15</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Poppins</vt:lpstr>
      <vt:lpstr>Calibri</vt:lpstr>
      <vt:lpstr>Gotham-Light</vt:lpstr>
      <vt:lpstr>Proxima Nova Semibold</vt:lpstr>
      <vt:lpstr>Poppins SemiBold</vt:lpstr>
      <vt:lpstr>Poppins Light</vt:lpstr>
      <vt:lpstr>Wingdings</vt:lpstr>
      <vt:lpstr>Courier New</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Jenny Karlsson</dc:creator>
  <cp:keywords/>
  <dc:description/>
  <cp:lastModifiedBy>Charlie Cantwell</cp:lastModifiedBy>
  <cp:revision>7</cp:revision>
  <dcterms:created xsi:type="dcterms:W3CDTF">2020-11-12T11:18:59Z</dcterms:created>
  <dcterms:modified xsi:type="dcterms:W3CDTF">2025-10-21T09:34:42Z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2020-11-12T10:00:00Z</vt:filetime>
  </property>
  <property fmtid="{D5CDD505-2E9C-101B-9397-08002B2CF9AE}" pid="3" name="Creator">
    <vt:lpwstr>Adobe InDesign 16.0 (Macintosh)</vt:lpwstr>
  </property>
  <property fmtid="{D5CDD505-2E9C-101B-9397-08002B2CF9AE}" pid="4" name="LastSaved">
    <vt:filetime>2020-11-12T10:00:00Z</vt:filetime>
  </property>
  <property fmtid="{D5CDD505-2E9C-101B-9397-08002B2CF9AE}" pid="5" name="MediaServiceImageTags">
    <vt:lpwstr/>
  </property>
  <property fmtid="{D5CDD505-2E9C-101B-9397-08002B2CF9AE}" pid="6" name="ContentTypeId">
    <vt:lpwstr>0x010100DF1EAF855CF7BD4693979D8A9BA7B2FA</vt:lpwstr>
  </property>
</Properties>
</file>